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71" r:id="rId7"/>
    <p:sldId id="258" r:id="rId8"/>
    <p:sldId id="259" r:id="rId9"/>
    <p:sldId id="272" r:id="rId10"/>
    <p:sldId id="274" r:id="rId11"/>
    <p:sldId id="280" r:id="rId12"/>
    <p:sldId id="262" r:id="rId13"/>
    <p:sldId id="270" r:id="rId14"/>
    <p:sldId id="261" r:id="rId15"/>
    <p:sldId id="276" r:id="rId16"/>
    <p:sldId id="263" r:id="rId17"/>
    <p:sldId id="268" r:id="rId18"/>
    <p:sldId id="278" r:id="rId19"/>
    <p:sldId id="275" r:id="rId20"/>
    <p:sldId id="279" r:id="rId21"/>
    <p:sldId id="281" r:id="rId22"/>
    <p:sldId id="283" r:id="rId23"/>
    <p:sldId id="282" r:id="rId24"/>
    <p:sldId id="273" r:id="rId25"/>
    <p:sldId id="264" r:id="rId26"/>
    <p:sldId id="260" r:id="rId27"/>
    <p:sldId id="265" r:id="rId28"/>
    <p:sldId id="266" r:id="rId29"/>
    <p:sldId id="267" r:id="rId30"/>
    <p:sldId id="277" r:id="rId31"/>
    <p:sldId id="269" r:id="rId32"/>
  </p:sldIdLst>
  <p:sldSz cx="18288000" cy="10287000"/>
  <p:notesSz cx="6858000" cy="9144000"/>
  <p:embeddedFontLst>
    <p:embeddedFont>
      <p:font typeface="Anton" pitchFamily="2" charset="0"/>
      <p:regular r:id="rId33"/>
    </p:embeddedFont>
    <p:embeddedFont>
      <p:font typeface="Raleway" pitchFamily="2" charset="0"/>
      <p:regular r:id="rId34"/>
      <p:bold r:id="rId35"/>
      <p:italic r:id="rId36"/>
      <p:boldItalic r:id="rId37"/>
    </p:embeddedFont>
    <p:embeddedFont>
      <p:font typeface="Raleway Bold"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A1636-4A94-4DFB-ADEB-9116CC10CC58}" v="10" dt="2025-07-08T15:59:00.028"/>
    <p1510:client id="{A5C535F3-BC76-48D7-A133-078D5175D648}" v="65" dt="2025-07-08T15:25:31.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varScale="1">
        <p:scale>
          <a:sx n="52" d="100"/>
          <a:sy n="52" d="100"/>
        </p:scale>
        <p:origin x="98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Hashir" userId="d00f2a1708bdc30b" providerId="LiveId" clId="{A39A1636-4A94-4DFB-ADEB-9116CC10CC58}"/>
    <pc:docChg chg="modSld sldOrd">
      <pc:chgData name="Syed Hashir" userId="d00f2a1708bdc30b" providerId="LiveId" clId="{A39A1636-4A94-4DFB-ADEB-9116CC10CC58}" dt="2025-07-08T16:28:56.115" v="35"/>
      <pc:docMkLst>
        <pc:docMk/>
      </pc:docMkLst>
      <pc:sldChg chg="ord">
        <pc:chgData name="Syed Hashir" userId="d00f2a1708bdc30b" providerId="LiveId" clId="{A39A1636-4A94-4DFB-ADEB-9116CC10CC58}" dt="2025-07-08T16:28:56.115" v="35"/>
        <pc:sldMkLst>
          <pc:docMk/>
          <pc:sldMk cId="0" sldId="258"/>
        </pc:sldMkLst>
      </pc:sldChg>
      <pc:sldChg chg="modSp mod">
        <pc:chgData name="Syed Hashir" userId="d00f2a1708bdc30b" providerId="LiveId" clId="{A39A1636-4A94-4DFB-ADEB-9116CC10CC58}" dt="2025-07-08T15:59:00.010" v="33" actId="20577"/>
        <pc:sldMkLst>
          <pc:docMk/>
          <pc:sldMk cId="3592393713" sldId="281"/>
        </pc:sldMkLst>
        <pc:spChg chg="mod">
          <ac:chgData name="Syed Hashir" userId="d00f2a1708bdc30b" providerId="LiveId" clId="{A39A1636-4A94-4DFB-ADEB-9116CC10CC58}" dt="2025-07-08T15:59:00.010" v="33" actId="20577"/>
          <ac:spMkLst>
            <pc:docMk/>
            <pc:sldMk cId="3592393713" sldId="281"/>
            <ac:spMk id="3" creationId="{F6DEBB3D-94C1-4B20-3CA1-B9F49908A99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inaLutz09/responsibleAISeminar" TargetMode="External"/><Relationship Id="rId2" Type="http://schemas.openxmlformats.org/officeDocument/2006/relationships/hyperlink" Target="https://doi.org/10.1038/s41597-024-04147-6" TargetMode="External"/><Relationship Id="rId1" Type="http://schemas.openxmlformats.org/officeDocument/2006/relationships/slideLayout" Target="../slideLayouts/slideLayout2.xml"/><Relationship Id="rId4" Type="http://schemas.openxmlformats.org/officeDocument/2006/relationships/hyperlink" Target="https://www.canva.com/design/DAGshmGi_5M/O4cErnPB4LROLy1EfayTIQ/edi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com/url?sa=i&amp;url=https%3A%2F%2Fwww.pinterest.com%2F365datascience%2F&amp;psig=AOvVaw2bPXE8DJR-4PZcFAFiUs0V&amp;ust=1752146159444000&amp;source=images&amp;cd=vfe&amp;opi=89978449&amp;ved=0CBAQjRxqFwoTCJiO7p3Tr44DFQAAAAAdAAAAABAE" TargetMode="External"/><Relationship Id="rId2" Type="http://schemas.openxmlformats.org/officeDocument/2006/relationships/hyperlink" Target="https://tse3.mm.bing.net/th/id/OIP.mDVuUMSi08vqCfCDVZ5VsAAAAA?rs=1&amp;pid=ImgDetMain&amp;o=7&amp;rm=3" TargetMode="External"/><Relationship Id="rId1" Type="http://schemas.openxmlformats.org/officeDocument/2006/relationships/slideLayout" Target="../slideLayouts/slideLayout2.xml"/><Relationship Id="rId5" Type="http://schemas.openxmlformats.org/officeDocument/2006/relationships/hyperlink" Target="https://pin.it/1Ds88a6Nl" TargetMode="External"/><Relationship Id="rId4" Type="http://schemas.openxmlformats.org/officeDocument/2006/relationships/hyperlink" Target="https://encrypted-tbn2.gstatic.com/images?q=tbn:ANd9GcQI3fWijtVHklZDhrnPmiqfq2YfskN1lVnwfMEMyU8F0z7wxP0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jpe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38.jpe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59852" y="1061307"/>
            <a:ext cx="14030706"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txBody>
          <a:bodyPr/>
          <a:lstStyle/>
          <a:p>
            <a:endParaRPr lang="de-DE"/>
          </a:p>
        </p:txBody>
      </p:sp>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TextBox 5"/>
          <p:cNvSpPr txBox="1"/>
          <p:nvPr/>
        </p:nvSpPr>
        <p:spPr>
          <a:xfrm>
            <a:off x="4122591" y="3538885"/>
            <a:ext cx="10505229" cy="2752084"/>
          </a:xfrm>
          <a:prstGeom prst="rect">
            <a:avLst/>
          </a:prstGeom>
        </p:spPr>
        <p:txBody>
          <a:bodyPr lIns="0" tIns="0" rIns="0" bIns="0" rtlCol="0" anchor="t">
            <a:spAutoFit/>
          </a:bodyPr>
          <a:lstStyle/>
          <a:p>
            <a:pPr algn="ctr">
              <a:lnSpc>
                <a:spcPts val="22526"/>
              </a:lnSpc>
              <a:spcBef>
                <a:spcPct val="0"/>
              </a:spcBef>
            </a:pPr>
            <a:r>
              <a:rPr lang="en-US" sz="14000" dirty="0">
                <a:solidFill>
                  <a:srgbClr val="FFFFFF"/>
                </a:solidFill>
                <a:latin typeface="Times New Roman" panose="02020603050405020304" pitchFamily="18" charset="0"/>
                <a:ea typeface="Anton"/>
                <a:cs typeface="Times New Roman" panose="02020603050405020304" pitchFamily="18" charset="0"/>
                <a:sym typeface="Anton"/>
              </a:rPr>
              <a:t>AI4CALM</a:t>
            </a:r>
            <a:r>
              <a:rPr lang="en-US" sz="16090" dirty="0">
                <a:solidFill>
                  <a:srgbClr val="FFFFFF"/>
                </a:solidFill>
                <a:latin typeface="Anton"/>
                <a:ea typeface="Anton"/>
                <a:cs typeface="Anton"/>
                <a:sym typeface="Anton"/>
              </a:rPr>
              <a:t> </a:t>
            </a:r>
          </a:p>
        </p:txBody>
      </p:sp>
      <p:sp>
        <p:nvSpPr>
          <p:cNvPr id="6" name="TextBox 6"/>
          <p:cNvSpPr txBox="1"/>
          <p:nvPr/>
        </p:nvSpPr>
        <p:spPr>
          <a:xfrm>
            <a:off x="2359852" y="6290969"/>
            <a:ext cx="13416153" cy="596253"/>
          </a:xfrm>
          <a:prstGeom prst="rect">
            <a:avLst/>
          </a:prstGeom>
        </p:spPr>
        <p:txBody>
          <a:bodyPr wrap="square" lIns="0" tIns="0" rIns="0" bIns="0" rtlCol="0" anchor="t">
            <a:spAutoFit/>
          </a:bodyPr>
          <a:lstStyle/>
          <a:p>
            <a:pPr algn="ctr">
              <a:lnSpc>
                <a:spcPts val="5125"/>
              </a:lnSpc>
              <a:spcBef>
                <a:spcPct val="0"/>
              </a:spcBef>
            </a:pPr>
            <a:r>
              <a:rPr lang="de-DE" sz="3200" dirty="0">
                <a:solidFill>
                  <a:schemeClr val="bg1"/>
                </a:solidFill>
              </a:rPr>
              <a:t>Intelligentes System zur Früherkennung und Deeskalation von Panikattacken</a:t>
            </a:r>
            <a:endParaRPr lang="en-US" sz="3200" spc="1973" dirty="0">
              <a:solidFill>
                <a:schemeClr val="bg1"/>
              </a:solidFill>
              <a:latin typeface="Times New Roman" panose="02020603050405020304" pitchFamily="18" charset="0"/>
              <a:ea typeface="Raleway"/>
              <a:cs typeface="Times New Roman" panose="02020603050405020304" pitchFamily="18" charset="0"/>
              <a:sym typeface="Raleway"/>
            </a:endParaRPr>
          </a:p>
        </p:txBody>
      </p:sp>
      <p:pic>
        <p:nvPicPr>
          <p:cNvPr id="3" name="Grafik 2">
            <a:extLst>
              <a:ext uri="{FF2B5EF4-FFF2-40B4-BE49-F238E27FC236}">
                <a16:creationId xmlns:a16="http://schemas.microsoft.com/office/drawing/2014/main" id="{2BB0AFAB-45BC-8DFC-9559-427A0A9BD73A}"/>
              </a:ext>
            </a:extLst>
          </p:cNvPr>
          <p:cNvPicPr>
            <a:picLocks noChangeAspect="1"/>
          </p:cNvPicPr>
          <p:nvPr/>
        </p:nvPicPr>
        <p:blipFill>
          <a:blip r:embed="rId5"/>
          <a:stretch>
            <a:fillRect/>
          </a:stretch>
        </p:blipFill>
        <p:spPr>
          <a:xfrm>
            <a:off x="15193516" y="1490533"/>
            <a:ext cx="1469263" cy="1457070"/>
          </a:xfrm>
          <a:prstGeom prst="rect">
            <a:avLst/>
          </a:prstGeom>
        </p:spPr>
      </p:pic>
      <p:sp>
        <p:nvSpPr>
          <p:cNvPr id="7" name="Textfeld 6">
            <a:extLst>
              <a:ext uri="{FF2B5EF4-FFF2-40B4-BE49-F238E27FC236}">
                <a16:creationId xmlns:a16="http://schemas.microsoft.com/office/drawing/2014/main" id="{F05A2EDE-1325-23DE-C8CA-44864D439B41}"/>
              </a:ext>
            </a:extLst>
          </p:cNvPr>
          <p:cNvSpPr txBox="1"/>
          <p:nvPr/>
        </p:nvSpPr>
        <p:spPr>
          <a:xfrm>
            <a:off x="44025" y="9639306"/>
            <a:ext cx="2315827" cy="369332"/>
          </a:xfrm>
          <a:prstGeom prst="rect">
            <a:avLst/>
          </a:prstGeom>
          <a:noFill/>
        </p:spPr>
        <p:txBody>
          <a:bodyPr wrap="none" rtlCol="0">
            <a:spAutoFit/>
          </a:bodyPr>
          <a:lstStyle/>
          <a:p>
            <a:r>
              <a:rPr lang="de-DE" dirty="0">
                <a:solidFill>
                  <a:schemeClr val="bg1"/>
                </a:solidFill>
              </a:rPr>
              <a:t>Nina Lutz, </a:t>
            </a:r>
            <a:r>
              <a:rPr lang="de-DE" dirty="0" err="1">
                <a:solidFill>
                  <a:schemeClr val="bg1"/>
                </a:solidFill>
              </a:rPr>
              <a:t>Hadia</a:t>
            </a:r>
            <a:r>
              <a:rPr lang="de-DE" dirty="0">
                <a:solidFill>
                  <a:schemeClr val="bg1"/>
                </a:solidFill>
              </a:rPr>
              <a:t> </a:t>
            </a:r>
            <a:r>
              <a:rPr lang="de-DE" dirty="0" err="1">
                <a:solidFill>
                  <a:schemeClr val="bg1"/>
                </a:solidFill>
              </a:rPr>
              <a:t>Syeda</a:t>
            </a:r>
            <a:endParaRPr lang="de-DE"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1F71BB5-BAF6-2129-2D80-25C97FE1DCF3}"/>
              </a:ext>
            </a:extLst>
          </p:cNvPr>
          <p:cNvPicPr>
            <a:picLocks noChangeAspect="1"/>
          </p:cNvPicPr>
          <p:nvPr/>
        </p:nvPicPr>
        <p:blipFill>
          <a:blip r:embed="rId2"/>
          <a:stretch>
            <a:fillRect/>
          </a:stretch>
        </p:blipFill>
        <p:spPr>
          <a:xfrm>
            <a:off x="5145381" y="3158328"/>
            <a:ext cx="3840480" cy="3961123"/>
          </a:xfrm>
          <a:prstGeom prst="rect">
            <a:avLst/>
          </a:prstGeom>
        </p:spPr>
      </p:pic>
      <p:cxnSp>
        <p:nvCxnSpPr>
          <p:cNvPr id="17" name="Straight Connector 16">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15118" y="2360830"/>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CCE766FB-D48C-AF2C-9DCC-8D5CA0E07AC8}"/>
              </a:ext>
            </a:extLst>
          </p:cNvPr>
          <p:cNvPicPr>
            <a:picLocks noChangeAspect="1"/>
          </p:cNvPicPr>
          <p:nvPr/>
        </p:nvPicPr>
        <p:blipFill>
          <a:blip r:embed="rId3"/>
          <a:stretch>
            <a:fillRect/>
          </a:stretch>
        </p:blipFill>
        <p:spPr>
          <a:xfrm>
            <a:off x="13920488" y="3158327"/>
            <a:ext cx="3840480" cy="3961123"/>
          </a:xfrm>
          <a:prstGeom prst="rect">
            <a:avLst/>
          </a:prstGeom>
        </p:spPr>
      </p:pic>
      <p:cxnSp>
        <p:nvCxnSpPr>
          <p:cNvPr id="19" name="Straight Connector 18">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8892" y="2360830"/>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C9713DA0-72E6-ACBF-AE2B-1996EE01A269}"/>
              </a:ext>
            </a:extLst>
          </p:cNvPr>
          <p:cNvPicPr>
            <a:picLocks noChangeAspect="1"/>
          </p:cNvPicPr>
          <p:nvPr/>
        </p:nvPicPr>
        <p:blipFill>
          <a:blip r:embed="rId4"/>
          <a:stretch>
            <a:fillRect/>
          </a:stretch>
        </p:blipFill>
        <p:spPr>
          <a:xfrm>
            <a:off x="614571" y="3158327"/>
            <a:ext cx="3840480" cy="3961123"/>
          </a:xfrm>
          <a:prstGeom prst="rect">
            <a:avLst/>
          </a:prstGeom>
        </p:spPr>
      </p:pic>
      <p:cxnSp>
        <p:nvCxnSpPr>
          <p:cNvPr id="21" name="Straight Connector 20">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34930" y="2360830"/>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D706B001-10A9-E83A-B456-18867F2DF6F7}"/>
              </a:ext>
            </a:extLst>
          </p:cNvPr>
          <p:cNvPicPr>
            <a:picLocks noChangeAspect="1"/>
          </p:cNvPicPr>
          <p:nvPr/>
        </p:nvPicPr>
        <p:blipFill>
          <a:blip r:embed="rId5"/>
          <a:stretch>
            <a:fillRect/>
          </a:stretch>
        </p:blipFill>
        <p:spPr>
          <a:xfrm>
            <a:off x="9493541" y="3158327"/>
            <a:ext cx="3840480" cy="3961123"/>
          </a:xfrm>
          <a:prstGeom prst="rect">
            <a:avLst/>
          </a:prstGeom>
        </p:spPr>
      </p:pic>
      <p:sp>
        <p:nvSpPr>
          <p:cNvPr id="7" name="Freeform 7"/>
          <p:cNvSpPr/>
          <p:nvPr/>
        </p:nvSpPr>
        <p:spPr>
          <a:xfrm rot="10800000"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p:cNvSpPr/>
          <p:nvPr/>
        </p:nvSpPr>
        <p:spPr>
          <a:xfrm>
            <a:off x="1589324" y="2105297"/>
            <a:ext cx="7554676" cy="6355371"/>
          </a:xfrm>
          <a:custGeom>
            <a:avLst/>
            <a:gdLst/>
            <a:ahLst/>
            <a:cxnLst/>
            <a:rect l="l" t="t" r="r" b="b"/>
            <a:pathLst>
              <a:path w="7554676" h="6355371">
                <a:moveTo>
                  <a:pt x="0" y="0"/>
                </a:moveTo>
                <a:lnTo>
                  <a:pt x="7554676" y="0"/>
                </a:lnTo>
                <a:lnTo>
                  <a:pt x="7554676" y="6355371"/>
                </a:lnTo>
                <a:lnTo>
                  <a:pt x="0" y="6355371"/>
                </a:lnTo>
                <a:lnTo>
                  <a:pt x="0" y="0"/>
                </a:lnTo>
                <a:close/>
              </a:path>
            </a:pathLst>
          </a:custGeom>
          <a:blipFill>
            <a:blip r:embed="rId4"/>
            <a:stretch>
              <a:fillRect/>
            </a:stretch>
          </a:blipFill>
        </p:spPr>
        <p:txBody>
          <a:bodyPr/>
          <a:lstStyle/>
          <a:p>
            <a:endParaRPr lang="de-DE"/>
          </a:p>
        </p:txBody>
      </p:sp>
      <p:sp>
        <p:nvSpPr>
          <p:cNvPr id="7" name="Freeform 7"/>
          <p:cNvSpPr/>
          <p:nvPr/>
        </p:nvSpPr>
        <p:spPr>
          <a:xfrm>
            <a:off x="-457200" y="9068185"/>
            <a:ext cx="1324588" cy="1750480"/>
          </a:xfrm>
          <a:custGeom>
            <a:avLst/>
            <a:gdLst/>
            <a:ahLst/>
            <a:cxnLst/>
            <a:rect l="l" t="t" r="r" b="b"/>
            <a:pathLst>
              <a:path w="2471566" h="2840881">
                <a:moveTo>
                  <a:pt x="0" y="0"/>
                </a:moveTo>
                <a:lnTo>
                  <a:pt x="2471566" y="0"/>
                </a:lnTo>
                <a:lnTo>
                  <a:pt x="2471566" y="2840881"/>
                </a:lnTo>
                <a:lnTo>
                  <a:pt x="0" y="2840881"/>
                </a:lnTo>
                <a:lnTo>
                  <a:pt x="0" y="0"/>
                </a:lnTo>
                <a:close/>
              </a:path>
            </a:pathLst>
          </a:custGeom>
          <a:blipFill>
            <a:blip r:embed="rId5"/>
            <a:stretch>
              <a:fillRect/>
            </a:stretch>
          </a:blipFill>
        </p:spPr>
        <p:txBody>
          <a:bodyPr/>
          <a:lstStyle/>
          <a:p>
            <a:endParaRPr lang="de-DE"/>
          </a:p>
        </p:txBody>
      </p:sp>
      <p:sp>
        <p:nvSpPr>
          <p:cNvPr id="10" name="TextBox 10"/>
          <p:cNvSpPr txBox="1"/>
          <p:nvPr/>
        </p:nvSpPr>
        <p:spPr>
          <a:xfrm>
            <a:off x="1589324" y="3642209"/>
            <a:ext cx="7678067" cy="1750479"/>
          </a:xfrm>
          <a:prstGeom prst="rect">
            <a:avLst/>
          </a:prstGeom>
        </p:spPr>
        <p:txBody>
          <a:bodyPr wrap="square" lIns="0" tIns="0" rIns="0" bIns="0" rtlCol="0" anchor="t">
            <a:spAutoFit/>
          </a:bodyPr>
          <a:lstStyle/>
          <a:p>
            <a:pPr algn="l">
              <a:lnSpc>
                <a:spcPts val="15720"/>
              </a:lnSpc>
              <a:spcBef>
                <a:spcPct val="0"/>
              </a:spcBef>
            </a:pPr>
            <a:r>
              <a:rPr lang="en-US" sz="8000" dirty="0" err="1">
                <a:solidFill>
                  <a:srgbClr val="FFFFFF"/>
                </a:solidFill>
                <a:latin typeface="Times New Roman" panose="02020603050405020304" pitchFamily="18" charset="0"/>
                <a:ea typeface="Anton"/>
                <a:cs typeface="Times New Roman" panose="02020603050405020304" pitchFamily="18" charset="0"/>
                <a:sym typeface="Anton"/>
              </a:rPr>
              <a:t>Datenspeicherung</a:t>
            </a:r>
            <a:endParaRPr lang="en-US" sz="8000" dirty="0">
              <a:solidFill>
                <a:srgbClr val="FFFFFF"/>
              </a:solidFill>
              <a:latin typeface="Times New Roman" panose="02020603050405020304" pitchFamily="18" charset="0"/>
              <a:ea typeface="Anton"/>
              <a:cs typeface="Times New Roman" panose="02020603050405020304" pitchFamily="18" charset="0"/>
              <a:sym typeface="Anton"/>
            </a:endParaRPr>
          </a:p>
        </p:txBody>
      </p:sp>
      <p:sp>
        <p:nvSpPr>
          <p:cNvPr id="11" name="TextBox 11"/>
          <p:cNvSpPr txBox="1"/>
          <p:nvPr/>
        </p:nvSpPr>
        <p:spPr>
          <a:xfrm>
            <a:off x="9847933" y="4456926"/>
            <a:ext cx="7411367" cy="1692771"/>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Ausgelesene Daten in Datenbank​</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Fragebögen/Notfallkontakte/Medizinische Vorgeschichte etc. in Excel </a:t>
            </a:r>
            <a:endParaRPr lang="en-US" sz="30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13" name="Freeform 13"/>
          <p:cNvSpPr/>
          <p:nvPr/>
        </p:nvSpPr>
        <p:spPr>
          <a:xfrm>
            <a:off x="16383000" y="-647071"/>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5"/>
            <a:stretch>
              <a:fillRect/>
            </a:stretch>
          </a:blipFill>
        </p:spPr>
        <p:txBody>
          <a:bodyPr/>
          <a:lstStyle/>
          <a:p>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7FAB9D56-E831-AC7F-002C-D8E09AB02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14E5A5C-B618-8D31-45B2-5C32C33BB0C0}"/>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EEFB867F-DC2C-D771-6B4D-3C8F04703CA5}"/>
              </a:ext>
            </a:extLst>
          </p:cNvPr>
          <p:cNvSpPr/>
          <p:nvPr/>
        </p:nvSpPr>
        <p:spPr>
          <a:xfrm rot="-545388">
            <a:off x="4187227" y="5365567"/>
            <a:ext cx="4032087" cy="3629631"/>
          </a:xfrm>
          <a:custGeom>
            <a:avLst/>
            <a:gdLst/>
            <a:ahLst/>
            <a:cxnLst/>
            <a:rect l="l" t="t" r="r" b="b"/>
            <a:pathLst>
              <a:path w="4032087" h="3629631">
                <a:moveTo>
                  <a:pt x="0" y="0"/>
                </a:moveTo>
                <a:lnTo>
                  <a:pt x="4032087" y="0"/>
                </a:lnTo>
                <a:lnTo>
                  <a:pt x="4032087" y="3629631"/>
                </a:lnTo>
                <a:lnTo>
                  <a:pt x="0" y="3629631"/>
                </a:lnTo>
                <a:lnTo>
                  <a:pt x="0" y="0"/>
                </a:lnTo>
                <a:close/>
              </a:path>
            </a:pathLst>
          </a:custGeom>
          <a:blipFill>
            <a:blip r:embed="rId4"/>
            <a:stretch>
              <a:fillRect/>
            </a:stretch>
          </a:blipFill>
        </p:spPr>
        <p:txBody>
          <a:bodyPr/>
          <a:lstStyle/>
          <a:p>
            <a:endParaRPr lang="de-DE"/>
          </a:p>
        </p:txBody>
      </p:sp>
      <p:sp>
        <p:nvSpPr>
          <p:cNvPr id="5" name="Freeform 5">
            <a:extLst>
              <a:ext uri="{FF2B5EF4-FFF2-40B4-BE49-F238E27FC236}">
                <a16:creationId xmlns:a16="http://schemas.microsoft.com/office/drawing/2014/main" id="{8F56A3FC-DA6F-5C63-34D3-5F13C6F320E3}"/>
              </a:ext>
            </a:extLst>
          </p:cNvPr>
          <p:cNvSpPr/>
          <p:nvPr/>
        </p:nvSpPr>
        <p:spPr>
          <a:xfrm>
            <a:off x="1028700" y="2586770"/>
            <a:ext cx="7218264" cy="5779329"/>
          </a:xfrm>
          <a:custGeom>
            <a:avLst/>
            <a:gdLst/>
            <a:ahLst/>
            <a:cxnLst/>
            <a:rect l="l" t="t" r="r" b="b"/>
            <a:pathLst>
              <a:path w="7218264" h="5779329">
                <a:moveTo>
                  <a:pt x="0" y="0"/>
                </a:moveTo>
                <a:lnTo>
                  <a:pt x="7218264" y="0"/>
                </a:lnTo>
                <a:lnTo>
                  <a:pt x="7218264" y="5779329"/>
                </a:lnTo>
                <a:lnTo>
                  <a:pt x="0" y="5779329"/>
                </a:lnTo>
                <a:lnTo>
                  <a:pt x="0" y="0"/>
                </a:lnTo>
                <a:close/>
              </a:path>
            </a:pathLst>
          </a:custGeom>
          <a:blipFill>
            <a:blip r:embed="rId5"/>
            <a:stretch>
              <a:fillRect/>
            </a:stretch>
          </a:blipFill>
        </p:spPr>
        <p:txBody>
          <a:bodyPr/>
          <a:lstStyle/>
          <a:p>
            <a:endParaRPr lang="de-DE"/>
          </a:p>
        </p:txBody>
      </p:sp>
      <p:grpSp>
        <p:nvGrpSpPr>
          <p:cNvPr id="7" name="Group 7">
            <a:extLst>
              <a:ext uri="{FF2B5EF4-FFF2-40B4-BE49-F238E27FC236}">
                <a16:creationId xmlns:a16="http://schemas.microsoft.com/office/drawing/2014/main" id="{1B82D434-CD90-6AD9-54BC-06ABE9E5B1AD}"/>
              </a:ext>
            </a:extLst>
          </p:cNvPr>
          <p:cNvGrpSpPr/>
          <p:nvPr/>
        </p:nvGrpSpPr>
        <p:grpSpPr>
          <a:xfrm>
            <a:off x="8025242" y="1017509"/>
            <a:ext cx="10235719" cy="1073380"/>
            <a:chOff x="0" y="0"/>
            <a:chExt cx="2695827" cy="282701"/>
          </a:xfrm>
        </p:grpSpPr>
        <p:sp>
          <p:nvSpPr>
            <p:cNvPr id="8" name="Freeform 8">
              <a:extLst>
                <a:ext uri="{FF2B5EF4-FFF2-40B4-BE49-F238E27FC236}">
                  <a16:creationId xmlns:a16="http://schemas.microsoft.com/office/drawing/2014/main" id="{D36A7FD3-B054-3D9F-08E9-82A1BB057209}"/>
                </a:ext>
              </a:extLst>
            </p:cNvPr>
            <p:cNvSpPr/>
            <p:nvPr/>
          </p:nvSpPr>
          <p:spPr>
            <a:xfrm>
              <a:off x="0" y="0"/>
              <a:ext cx="2695827" cy="282701"/>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9" name="TextBox 9">
              <a:extLst>
                <a:ext uri="{FF2B5EF4-FFF2-40B4-BE49-F238E27FC236}">
                  <a16:creationId xmlns:a16="http://schemas.microsoft.com/office/drawing/2014/main" id="{E1C1D6F1-8B79-B864-2BDB-C83C510B8F22}"/>
                </a:ext>
              </a:extLst>
            </p:cNvPr>
            <p:cNvSpPr txBox="1"/>
            <p:nvPr/>
          </p:nvSpPr>
          <p:spPr>
            <a:xfrm>
              <a:off x="0" y="-38100"/>
              <a:ext cx="2695827" cy="32080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a:extLst>
              <a:ext uri="{FF2B5EF4-FFF2-40B4-BE49-F238E27FC236}">
                <a16:creationId xmlns:a16="http://schemas.microsoft.com/office/drawing/2014/main" id="{3C04D5A4-4DFC-63C6-1080-314AB2866A5B}"/>
              </a:ext>
            </a:extLst>
          </p:cNvPr>
          <p:cNvSpPr txBox="1"/>
          <p:nvPr/>
        </p:nvSpPr>
        <p:spPr>
          <a:xfrm>
            <a:off x="8610600" y="996093"/>
            <a:ext cx="7669855" cy="1115690"/>
          </a:xfrm>
          <a:prstGeom prst="rect">
            <a:avLst/>
          </a:prstGeom>
        </p:spPr>
        <p:txBody>
          <a:bodyPr wrap="square" lIns="0" tIns="0" rIns="0" bIns="0" rtlCol="0" anchor="t">
            <a:spAutoFit/>
          </a:bodyPr>
          <a:lstStyle/>
          <a:p>
            <a:pPr algn="l">
              <a:lnSpc>
                <a:spcPts val="8688"/>
              </a:lnSpc>
            </a:pPr>
            <a:r>
              <a:rPr lang="en-US" sz="8000" dirty="0" err="1">
                <a:solidFill>
                  <a:srgbClr val="FFFFFF"/>
                </a:solidFill>
                <a:latin typeface="Times New Roman" panose="02020603050405020304" pitchFamily="18" charset="0"/>
                <a:ea typeface="Anton"/>
                <a:cs typeface="Times New Roman" panose="02020603050405020304" pitchFamily="18" charset="0"/>
                <a:sym typeface="Anton"/>
              </a:rPr>
              <a:t>Kommunikation</a:t>
            </a:r>
            <a:endParaRPr lang="en-US" sz="8000" dirty="0">
              <a:solidFill>
                <a:srgbClr val="FFFFFF"/>
              </a:solidFill>
              <a:latin typeface="Times New Roman" panose="02020603050405020304" pitchFamily="18" charset="0"/>
              <a:ea typeface="Anton"/>
              <a:cs typeface="Times New Roman" panose="02020603050405020304" pitchFamily="18" charset="0"/>
              <a:sym typeface="Anton"/>
            </a:endParaRPr>
          </a:p>
        </p:txBody>
      </p:sp>
      <p:sp>
        <p:nvSpPr>
          <p:cNvPr id="11" name="TextBox 11">
            <a:extLst>
              <a:ext uri="{FF2B5EF4-FFF2-40B4-BE49-F238E27FC236}">
                <a16:creationId xmlns:a16="http://schemas.microsoft.com/office/drawing/2014/main" id="{1CC7F83F-8C22-58E1-E817-D85DAA766135}"/>
              </a:ext>
            </a:extLst>
          </p:cNvPr>
          <p:cNvSpPr txBox="1"/>
          <p:nvPr/>
        </p:nvSpPr>
        <p:spPr>
          <a:xfrm>
            <a:off x="8610600" y="2586770"/>
            <a:ext cx="9296400" cy="5043112"/>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Schlägt Patient vorbeugende Maßnahmen vor (Wasser trinken, genug essen, Pausen machen etc.)​</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Beruhigung durch Gespräch​</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Bewertung des Gesprächs vom Patienten​</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Warnmeldung/</a:t>
            </a: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signal</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(Countdown)​</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Erklärt Übungen​</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Atemübungen​</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Meditation​</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Individuelle Taktik (Musik, Bewegung, lesen etc. ) </a:t>
            </a:r>
            <a:endParaRPr lang="en-US" sz="30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267339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TextBox 4"/>
          <p:cNvSpPr txBox="1"/>
          <p:nvPr/>
        </p:nvSpPr>
        <p:spPr>
          <a:xfrm>
            <a:off x="6518748" y="2124595"/>
            <a:ext cx="6555745" cy="961802"/>
          </a:xfrm>
          <a:prstGeom prst="rect">
            <a:avLst/>
          </a:prstGeom>
        </p:spPr>
        <p:txBody>
          <a:bodyPr lIns="0" tIns="0" rIns="0" bIns="0" rtlCol="0" anchor="t">
            <a:spAutoFit/>
          </a:bodyPr>
          <a:lstStyle/>
          <a:p>
            <a:pPr algn="l">
              <a:lnSpc>
                <a:spcPts val="7485"/>
              </a:lnSpc>
            </a:pPr>
            <a:r>
              <a:rPr lang="en-US" sz="6867" dirty="0">
                <a:solidFill>
                  <a:srgbClr val="FFFFFF"/>
                </a:solidFill>
                <a:latin typeface="Times New Roman" panose="02020603050405020304" pitchFamily="18" charset="0"/>
                <a:ea typeface="Anton"/>
                <a:cs typeface="Times New Roman" panose="02020603050405020304" pitchFamily="18" charset="0"/>
                <a:sym typeface="Anton"/>
              </a:rPr>
              <a:t>KI Modelle</a:t>
            </a:r>
          </a:p>
        </p:txBody>
      </p:sp>
      <p:sp>
        <p:nvSpPr>
          <p:cNvPr id="5" name="Freeform 5"/>
          <p:cNvSpPr/>
          <p:nvPr/>
        </p:nvSpPr>
        <p:spPr>
          <a:xfrm>
            <a:off x="-3733800" y="3238500"/>
            <a:ext cx="4775349" cy="5057487"/>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4"/>
            <a:stretch>
              <a:fillRect/>
            </a:stretch>
          </a:blipFill>
        </p:spPr>
        <p:txBody>
          <a:bodyPr/>
          <a:lstStyle/>
          <a:p>
            <a:endParaRPr lang="de-DE"/>
          </a:p>
        </p:txBody>
      </p:sp>
      <p:sp>
        <p:nvSpPr>
          <p:cNvPr id="12" name="TextBox 12"/>
          <p:cNvSpPr txBox="1"/>
          <p:nvPr/>
        </p:nvSpPr>
        <p:spPr>
          <a:xfrm>
            <a:off x="6781800" y="3795816"/>
            <a:ext cx="7772400" cy="3385542"/>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Random </a:t>
            </a: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forest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p>
          <a:p>
            <a:pPr marL="342900" indent="-342900" algn="l">
              <a:lnSpc>
                <a:spcPts val="3289"/>
              </a:lnSpc>
              <a:spcBef>
                <a:spcPct val="0"/>
              </a:spcBef>
              <a:buFont typeface="Arial" panose="020B0604020202020204" pitchFamily="34" charset="0"/>
              <a:buChar char="•"/>
            </a:pP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XGBoost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a:t>
            </a:r>
          </a:p>
          <a:p>
            <a:pPr marL="342900" indent="-342900" algn="l">
              <a:lnSpc>
                <a:spcPts val="3289"/>
              </a:lnSpc>
              <a:spcBef>
                <a:spcPct val="0"/>
              </a:spcBef>
              <a:buFont typeface="Arial" panose="020B0604020202020204" pitchFamily="34" charset="0"/>
              <a:buChar char="•"/>
            </a:pP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GradientBoost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(vorangegangene Studien) ​</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Entscheidungsbaum basierte Modelle​</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NLP</a:t>
            </a:r>
          </a:p>
          <a:p>
            <a:pPr marL="342900" indent="-342900" algn="l">
              <a:lnSpc>
                <a:spcPts val="3289"/>
              </a:lnSpc>
              <a:spcBef>
                <a:spcPct val="0"/>
              </a:spcBef>
              <a:buFont typeface="Arial" panose="020B0604020202020204" pitchFamily="34" charset="0"/>
              <a:buChar char="•"/>
            </a:pPr>
            <a:r>
              <a:rPr lang="en-US" sz="3000" dirty="0" err="1">
                <a:solidFill>
                  <a:srgbClr val="FFFFFF"/>
                </a:solidFill>
                <a:latin typeface="Times New Roman" panose="02020603050405020304" pitchFamily="18" charset="0"/>
                <a:ea typeface="Raleway"/>
                <a:cs typeface="Times New Roman" panose="02020603050405020304" pitchFamily="18" charset="0"/>
                <a:sym typeface="Raleway"/>
              </a:rPr>
              <a:t>OpenSmile</a:t>
            </a:r>
            <a:endParaRPr lang="en-US" sz="30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13" name="Group 13"/>
          <p:cNvGrpSpPr/>
          <p:nvPr/>
        </p:nvGrpSpPr>
        <p:grpSpPr>
          <a:xfrm>
            <a:off x="6499083" y="3583587"/>
            <a:ext cx="6835635" cy="3810000"/>
            <a:chOff x="0" y="0"/>
            <a:chExt cx="907903" cy="338376"/>
          </a:xfrm>
        </p:grpSpPr>
        <p:sp>
          <p:nvSpPr>
            <p:cNvPr id="14" name="Freeform 14"/>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22000"/>
                  </a:srgbClr>
                </a:gs>
                <a:gs pos="100000">
                  <a:srgbClr val="AF2BA5">
                    <a:alpha val="22000"/>
                  </a:srgbClr>
                </a:gs>
              </a:gsLst>
              <a:lin ang="0"/>
            </a:gradFill>
          </p:spPr>
          <p:txBody>
            <a:bodyPr/>
            <a:lstStyle/>
            <a:p>
              <a:endParaRPr lang="de-DE"/>
            </a:p>
          </p:txBody>
        </p:sp>
        <p:sp>
          <p:nvSpPr>
            <p:cNvPr id="15" name="TextBox 15"/>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pic>
        <p:nvPicPr>
          <p:cNvPr id="6" name="Grafik 5" descr="Ein Bild, das Text, Screenshot, Schrift, Diagramm enthält.&#10;&#10;KI-generierte Inhalte können fehlerhaft sein.">
            <a:extLst>
              <a:ext uri="{FF2B5EF4-FFF2-40B4-BE49-F238E27FC236}">
                <a16:creationId xmlns:a16="http://schemas.microsoft.com/office/drawing/2014/main" id="{57D85BFE-03FF-BD83-CF3B-E44F5FC11DEE}"/>
              </a:ext>
            </a:extLst>
          </p:cNvPr>
          <p:cNvPicPr>
            <a:picLocks noChangeAspect="1"/>
          </p:cNvPicPr>
          <p:nvPr/>
        </p:nvPicPr>
        <p:blipFill>
          <a:blip r:embed="rId5">
            <a:extLst>
              <a:ext uri="{28A0092B-C50C-407E-A947-70E740481C1C}">
                <a14:useLocalDpi xmlns:a14="http://schemas.microsoft.com/office/drawing/2010/main" val="0"/>
              </a:ext>
            </a:extLst>
          </a:blip>
          <a:srcRect l="4570" t="32875" b="9259"/>
          <a:stretch>
            <a:fillRect/>
          </a:stretch>
        </p:blipFill>
        <p:spPr>
          <a:xfrm>
            <a:off x="533400" y="250761"/>
            <a:ext cx="5496384" cy="3332826"/>
          </a:xfrm>
          <a:prstGeom prst="rect">
            <a:avLst/>
          </a:prstGeom>
        </p:spPr>
      </p:pic>
      <p:pic>
        <p:nvPicPr>
          <p:cNvPr id="8" name="Grafik 7" descr="Ein Bild, das Screenshot, Text, Diagramm, Design enthält.&#10;&#10;KI-generierte Inhalte können fehlerhaft sein.">
            <a:extLst>
              <a:ext uri="{FF2B5EF4-FFF2-40B4-BE49-F238E27FC236}">
                <a16:creationId xmlns:a16="http://schemas.microsoft.com/office/drawing/2014/main" id="{ECCD7A19-6142-0922-7BFD-2D1714EB2420}"/>
              </a:ext>
            </a:extLst>
          </p:cNvPr>
          <p:cNvPicPr>
            <a:picLocks noChangeAspect="1"/>
          </p:cNvPicPr>
          <p:nvPr/>
        </p:nvPicPr>
        <p:blipFill>
          <a:blip r:embed="rId6">
            <a:extLst>
              <a:ext uri="{28A0092B-C50C-407E-A947-70E740481C1C}">
                <a14:useLocalDpi xmlns:a14="http://schemas.microsoft.com/office/drawing/2010/main" val="0"/>
              </a:ext>
            </a:extLst>
          </a:blip>
          <a:srcRect t="7817" r="53770"/>
          <a:stretch>
            <a:fillRect/>
          </a:stretch>
        </p:blipFill>
        <p:spPr>
          <a:xfrm>
            <a:off x="14293224" y="250761"/>
            <a:ext cx="2753185" cy="30880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p:cNvSpPr/>
          <p:nvPr/>
        </p:nvSpPr>
        <p:spPr>
          <a:xfrm>
            <a:off x="7315200" y="1638300"/>
            <a:ext cx="9753599" cy="7159739"/>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6" name="Freeform 6"/>
          <p:cNvSpPr/>
          <p:nvPr/>
        </p:nvSpPr>
        <p:spPr>
          <a:xfrm>
            <a:off x="-744619" y="5687058"/>
            <a:ext cx="6420174" cy="2439666"/>
          </a:xfrm>
          <a:custGeom>
            <a:avLst/>
            <a:gdLst/>
            <a:ahLst/>
            <a:cxnLst/>
            <a:rect l="l" t="t" r="r" b="b"/>
            <a:pathLst>
              <a:path w="6420174" h="2439666">
                <a:moveTo>
                  <a:pt x="0" y="0"/>
                </a:moveTo>
                <a:lnTo>
                  <a:pt x="6420174" y="0"/>
                </a:lnTo>
                <a:lnTo>
                  <a:pt x="6420174" y="2439666"/>
                </a:lnTo>
                <a:lnTo>
                  <a:pt x="0" y="2439666"/>
                </a:lnTo>
                <a:lnTo>
                  <a:pt x="0" y="0"/>
                </a:lnTo>
                <a:close/>
              </a:path>
            </a:pathLst>
          </a:custGeom>
          <a:blipFill>
            <a:blip r:embed="rId6"/>
            <a:stretch>
              <a:fillRect/>
            </a:stretch>
          </a:blipFill>
        </p:spPr>
        <p:txBody>
          <a:bodyPr/>
          <a:lstStyle/>
          <a:p>
            <a:endParaRPr lang="de-DE"/>
          </a:p>
        </p:txBody>
      </p:sp>
      <p:sp>
        <p:nvSpPr>
          <p:cNvPr id="8" name="TextBox 8"/>
          <p:cNvSpPr txBox="1"/>
          <p:nvPr/>
        </p:nvSpPr>
        <p:spPr>
          <a:xfrm>
            <a:off x="1466773" y="3626790"/>
            <a:ext cx="5267534" cy="3129062"/>
          </a:xfrm>
          <a:prstGeom prst="rect">
            <a:avLst/>
          </a:prstGeom>
        </p:spPr>
        <p:txBody>
          <a:bodyPr lIns="0" tIns="0" rIns="0" bIns="0" rtlCol="0" anchor="t">
            <a:spAutoFit/>
          </a:bodyPr>
          <a:lstStyle/>
          <a:p>
            <a:pPr algn="l">
              <a:lnSpc>
                <a:spcPts val="12239"/>
              </a:lnSpc>
            </a:pPr>
            <a:r>
              <a:rPr lang="en-US" sz="11229" dirty="0">
                <a:solidFill>
                  <a:srgbClr val="FFFFFF"/>
                </a:solidFill>
                <a:latin typeface="Times New Roman" panose="02020603050405020304" pitchFamily="18" charset="0"/>
                <a:ea typeface="Anton"/>
                <a:cs typeface="Times New Roman" panose="02020603050405020304" pitchFamily="18" charset="0"/>
                <a:sym typeface="Anton"/>
              </a:rPr>
              <a:t>Random Forest</a:t>
            </a:r>
          </a:p>
        </p:txBody>
      </p:sp>
      <p:sp>
        <p:nvSpPr>
          <p:cNvPr id="9" name="TextBox 9"/>
          <p:cNvSpPr txBox="1"/>
          <p:nvPr/>
        </p:nvSpPr>
        <p:spPr>
          <a:xfrm>
            <a:off x="7913986" y="3238500"/>
            <a:ext cx="8724652" cy="4231928"/>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Menge aus verschiedenen Entscheidungsbäumen​</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Jeder Baum hat verschiedene Features​</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Alle Ergebnisse werden analysiert </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Mehrheitsergebnis​</a:t>
            </a:r>
          </a:p>
          <a:p>
            <a:pPr algn="l">
              <a:lnSpc>
                <a:spcPts val="3289"/>
              </a:lnSpc>
              <a:spcBef>
                <a:spcPct val="0"/>
              </a:spcBef>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Vorteile:​</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Geringe </a:t>
            </a: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Overfitting</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Gefahr​</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Leichtere Konfiguration</a:t>
            </a:r>
            <a:endParaRPr lang="en-US" sz="30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60910A17-8B6D-DC7A-4FC4-72EE1FC2801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968AF4C-6039-D3BF-255C-0907A1C3DF4F}"/>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8EBBA0FB-124D-D755-D5E6-D8F2FD4A49E9}"/>
              </a:ext>
            </a:extLst>
          </p:cNvPr>
          <p:cNvSpPr/>
          <p:nvPr/>
        </p:nvSpPr>
        <p:spPr>
          <a:xfrm>
            <a:off x="304800" y="208679"/>
            <a:ext cx="17678400" cy="9757773"/>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B9F82856-BFC7-DDEC-95FB-D11681F69200}"/>
              </a:ext>
            </a:extLst>
          </p:cNvPr>
          <p:cNvSpPr/>
          <p:nvPr/>
        </p:nvSpPr>
        <p:spPr>
          <a:xfrm>
            <a:off x="13338254" y="5128685"/>
            <a:ext cx="4383276" cy="4114800"/>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TextBox 8">
            <a:extLst>
              <a:ext uri="{FF2B5EF4-FFF2-40B4-BE49-F238E27FC236}">
                <a16:creationId xmlns:a16="http://schemas.microsoft.com/office/drawing/2014/main" id="{0F78920D-F272-9061-8A6E-7181E087E9B3}"/>
              </a:ext>
            </a:extLst>
          </p:cNvPr>
          <p:cNvSpPr txBox="1"/>
          <p:nvPr/>
        </p:nvSpPr>
        <p:spPr>
          <a:xfrm>
            <a:off x="1219200" y="738774"/>
            <a:ext cx="8601267" cy="1564531"/>
          </a:xfrm>
          <a:prstGeom prst="rect">
            <a:avLst/>
          </a:prstGeom>
        </p:spPr>
        <p:txBody>
          <a:bodyPr wrap="square" lIns="0" tIns="0" rIns="0" bIns="0" rtlCol="0" anchor="t">
            <a:spAutoFit/>
          </a:bodyPr>
          <a:lstStyle/>
          <a:p>
            <a:pPr algn="l">
              <a:lnSpc>
                <a:spcPts val="12239"/>
              </a:lnSpc>
            </a:pPr>
            <a:r>
              <a:rPr lang="en-US" sz="11229" dirty="0" err="1">
                <a:solidFill>
                  <a:srgbClr val="FFFFFF"/>
                </a:solidFill>
                <a:latin typeface="Times New Roman" panose="02020603050405020304" pitchFamily="18" charset="0"/>
                <a:ea typeface="Anton"/>
                <a:cs typeface="Times New Roman" panose="02020603050405020304" pitchFamily="18" charset="0"/>
                <a:sym typeface="Anton"/>
              </a:rPr>
              <a:t>Sprachanalyse</a:t>
            </a:r>
            <a:endParaRPr lang="en-US" sz="11229" dirty="0">
              <a:solidFill>
                <a:srgbClr val="FFFFFF"/>
              </a:solidFill>
              <a:latin typeface="Times New Roman" panose="02020603050405020304" pitchFamily="18" charset="0"/>
              <a:ea typeface="Anton"/>
              <a:cs typeface="Times New Roman" panose="02020603050405020304" pitchFamily="18" charset="0"/>
              <a:sym typeface="Anton"/>
            </a:endParaRPr>
          </a:p>
        </p:txBody>
      </p:sp>
      <p:sp>
        <p:nvSpPr>
          <p:cNvPr id="9" name="TextBox 9">
            <a:extLst>
              <a:ext uri="{FF2B5EF4-FFF2-40B4-BE49-F238E27FC236}">
                <a16:creationId xmlns:a16="http://schemas.microsoft.com/office/drawing/2014/main" id="{5996233C-8961-C9F1-6F18-5051A02EF81E}"/>
              </a:ext>
            </a:extLst>
          </p:cNvPr>
          <p:cNvSpPr txBox="1"/>
          <p:nvPr/>
        </p:nvSpPr>
        <p:spPr>
          <a:xfrm>
            <a:off x="1222276" y="2833400"/>
            <a:ext cx="12874724" cy="4655121"/>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Analyse der Stimme des Patienten (Audio) ​</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Inhaltlich (via NLP) :</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Wortwiederholung/ Signalwörter​</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a:t>
            </a: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Sprachsignale :</a:t>
            </a: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Schnelligkeit/ Tonhöhe/ Artikulation/ Pausen​</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de-DE" sz="3000" dirty="0" err="1">
                <a:solidFill>
                  <a:srgbClr val="FFFFFF"/>
                </a:solidFill>
                <a:latin typeface="Times New Roman" panose="02020603050405020304" pitchFamily="18" charset="0"/>
                <a:ea typeface="Raleway"/>
                <a:cs typeface="Times New Roman" panose="02020603050405020304" pitchFamily="18" charset="0"/>
                <a:sym typeface="Raleway"/>
              </a:rPr>
              <a:t>OpenSmile</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 (extrahiert Tonhöhe, Lautstärke, Sprachtempo, Pausen)​</a:t>
            </a:r>
          </a:p>
          <a:p>
            <a:pPr marL="342900" indent="-342900" algn="l">
              <a:lnSpc>
                <a:spcPts val="3289"/>
              </a:lnSpc>
              <a:spcBef>
                <a:spcPct val="0"/>
              </a:spcBef>
              <a:buFont typeface="Arial" panose="020B0604020202020204" pitchFamily="34" charset="0"/>
              <a:buChar char="•"/>
            </a:pPr>
            <a:endParaRPr lang="de-DE" sz="3000" dirty="0">
              <a:solidFill>
                <a:srgbClr val="FFFFFF"/>
              </a:solidFill>
              <a:latin typeface="Times New Roman" panose="02020603050405020304" pitchFamily="18" charset="0"/>
              <a:ea typeface="Raleway"/>
              <a:cs typeface="Times New Roman" panose="02020603050405020304" pitchFamily="18" charset="0"/>
              <a:sym typeface="Raleway"/>
            </a:endParaRPr>
          </a:p>
          <a:p>
            <a:pPr algn="l">
              <a:lnSpc>
                <a:spcPts val="3289"/>
              </a:lnSpc>
              <a:spcBef>
                <a:spcPct val="0"/>
              </a:spcBef>
            </a:pPr>
            <a:r>
              <a:rPr lang="de-DE" sz="30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 </a:t>
            </a:r>
            <a:r>
              <a:rPr lang="de-DE" sz="3000" dirty="0">
                <a:solidFill>
                  <a:srgbClr val="FFFFFF"/>
                </a:solidFill>
                <a:latin typeface="Times New Roman" panose="02020603050405020304" pitchFamily="18" charset="0"/>
                <a:ea typeface="Raleway"/>
                <a:cs typeface="Times New Roman" panose="02020603050405020304" pitchFamily="18" charset="0"/>
                <a:sym typeface="Raleway"/>
              </a:rPr>
              <a:t>Mit Daten Modell trainieren (In Random Forest als Feature) </a:t>
            </a:r>
            <a:endParaRPr lang="en-US" sz="30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2244117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55D682FF-7B16-330C-230D-219F6220691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D0630E0-A068-864D-73D0-7FBDD95A4E48}"/>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0C4CD2E0-FDC7-9693-3602-865AE7BEEF48}"/>
              </a:ext>
            </a:extLst>
          </p:cNvPr>
          <p:cNvSpPr/>
          <p:nvPr/>
        </p:nvSpPr>
        <p:spPr>
          <a:xfrm>
            <a:off x="1466773" y="2298925"/>
            <a:ext cx="7554676" cy="6355371"/>
          </a:xfrm>
          <a:custGeom>
            <a:avLst/>
            <a:gdLst/>
            <a:ahLst/>
            <a:cxnLst/>
            <a:rect l="l" t="t" r="r" b="b"/>
            <a:pathLst>
              <a:path w="7554676" h="6355371">
                <a:moveTo>
                  <a:pt x="0" y="0"/>
                </a:moveTo>
                <a:lnTo>
                  <a:pt x="7554676" y="0"/>
                </a:lnTo>
                <a:lnTo>
                  <a:pt x="7554676" y="6355371"/>
                </a:lnTo>
                <a:lnTo>
                  <a:pt x="0" y="6355371"/>
                </a:lnTo>
                <a:lnTo>
                  <a:pt x="0" y="0"/>
                </a:lnTo>
                <a:close/>
              </a:path>
            </a:pathLst>
          </a:custGeom>
          <a:blipFill>
            <a:blip r:embed="rId4"/>
            <a:stretch>
              <a:fillRect/>
            </a:stretch>
          </a:blipFill>
        </p:spPr>
        <p:txBody>
          <a:bodyPr/>
          <a:lstStyle/>
          <a:p>
            <a:endParaRPr lang="de-DE"/>
          </a:p>
        </p:txBody>
      </p:sp>
      <p:grpSp>
        <p:nvGrpSpPr>
          <p:cNvPr id="5" name="Group 5">
            <a:extLst>
              <a:ext uri="{FF2B5EF4-FFF2-40B4-BE49-F238E27FC236}">
                <a16:creationId xmlns:a16="http://schemas.microsoft.com/office/drawing/2014/main" id="{1C932E06-C22D-D4EE-3F5D-58C292FA7E78}"/>
              </a:ext>
            </a:extLst>
          </p:cNvPr>
          <p:cNvGrpSpPr/>
          <p:nvPr/>
        </p:nvGrpSpPr>
        <p:grpSpPr>
          <a:xfrm>
            <a:off x="1527422" y="3129442"/>
            <a:ext cx="7524508" cy="4776155"/>
            <a:chOff x="-14264" y="52742"/>
            <a:chExt cx="1165743" cy="739951"/>
          </a:xfrm>
        </p:grpSpPr>
        <p:sp>
          <p:nvSpPr>
            <p:cNvPr id="6" name="Freeform 6">
              <a:extLst>
                <a:ext uri="{FF2B5EF4-FFF2-40B4-BE49-F238E27FC236}">
                  <a16:creationId xmlns:a16="http://schemas.microsoft.com/office/drawing/2014/main" id="{5180F6AC-AE32-599D-5997-7E3842D63F11}"/>
                </a:ext>
              </a:extLst>
            </p:cNvPr>
            <p:cNvSpPr/>
            <p:nvPr/>
          </p:nvSpPr>
          <p:spPr>
            <a:xfrm>
              <a:off x="-14264" y="52742"/>
              <a:ext cx="1165743" cy="739951"/>
            </a:xfrm>
            <a:custGeom>
              <a:avLst/>
              <a:gdLst/>
              <a:ahLst/>
              <a:cxnLst/>
              <a:rect l="l" t="t" r="r" b="b"/>
              <a:pathLst>
                <a:path w="1165743" h="739951">
                  <a:moveTo>
                    <a:pt x="0" y="0"/>
                  </a:moveTo>
                  <a:lnTo>
                    <a:pt x="1165743" y="0"/>
                  </a:lnTo>
                  <a:lnTo>
                    <a:pt x="1165743" y="739951"/>
                  </a:lnTo>
                  <a:lnTo>
                    <a:pt x="0" y="739951"/>
                  </a:lnTo>
                  <a:close/>
                </a:path>
              </a:pathLst>
            </a:custGeom>
            <a:blipFill>
              <a:blip r:embed="rId5"/>
              <a:stretch>
                <a:fillRect t="-2514" b="-2514"/>
              </a:stretch>
            </a:blipFill>
          </p:spPr>
          <p:txBody>
            <a:bodyPr/>
            <a:lstStyle/>
            <a:p>
              <a:endParaRPr lang="de-DE" dirty="0"/>
            </a:p>
          </p:txBody>
        </p:sp>
      </p:grpSp>
      <p:sp>
        <p:nvSpPr>
          <p:cNvPr id="10" name="TextBox 10">
            <a:extLst>
              <a:ext uri="{FF2B5EF4-FFF2-40B4-BE49-F238E27FC236}">
                <a16:creationId xmlns:a16="http://schemas.microsoft.com/office/drawing/2014/main" id="{E7A66873-67A3-09D7-5E68-8270FE54061B}"/>
              </a:ext>
            </a:extLst>
          </p:cNvPr>
          <p:cNvSpPr txBox="1"/>
          <p:nvPr/>
        </p:nvSpPr>
        <p:spPr>
          <a:xfrm>
            <a:off x="1427833" y="-133457"/>
            <a:ext cx="15831467" cy="1720407"/>
          </a:xfrm>
          <a:prstGeom prst="rect">
            <a:avLst/>
          </a:prstGeom>
        </p:spPr>
        <p:txBody>
          <a:bodyPr wrap="square" lIns="0" tIns="0" rIns="0" bIns="0" rtlCol="0" anchor="t">
            <a:spAutoFit/>
          </a:bodyPr>
          <a:lstStyle/>
          <a:p>
            <a:pPr algn="l">
              <a:lnSpc>
                <a:spcPts val="15720"/>
              </a:lnSpc>
              <a:spcBef>
                <a:spcPct val="0"/>
              </a:spcBef>
            </a:pPr>
            <a:r>
              <a:rPr lang="en-US" sz="7000" dirty="0" err="1">
                <a:solidFill>
                  <a:srgbClr val="FFFFFF"/>
                </a:solidFill>
                <a:latin typeface="Times New Roman" panose="02020603050405020304" pitchFamily="18" charset="0"/>
                <a:ea typeface="Anton"/>
                <a:cs typeface="Times New Roman" panose="02020603050405020304" pitchFamily="18" charset="0"/>
                <a:sym typeface="Anton"/>
              </a:rPr>
              <a:t>Herausforderungen</a:t>
            </a:r>
            <a:r>
              <a:rPr lang="en-US" sz="7000" dirty="0">
                <a:solidFill>
                  <a:srgbClr val="FFFFFF"/>
                </a:solidFill>
                <a:latin typeface="Times New Roman" panose="02020603050405020304" pitchFamily="18" charset="0"/>
                <a:ea typeface="Anton"/>
                <a:cs typeface="Times New Roman" panose="02020603050405020304" pitchFamily="18" charset="0"/>
                <a:sym typeface="Anton"/>
              </a:rPr>
              <a:t> und </a:t>
            </a:r>
            <a:r>
              <a:rPr lang="en-US" sz="7000" dirty="0" err="1">
                <a:solidFill>
                  <a:srgbClr val="FFFFFF"/>
                </a:solidFill>
                <a:latin typeface="Times New Roman" panose="02020603050405020304" pitchFamily="18" charset="0"/>
                <a:ea typeface="Anton"/>
                <a:cs typeface="Times New Roman" panose="02020603050405020304" pitchFamily="18" charset="0"/>
                <a:sym typeface="Anton"/>
              </a:rPr>
              <a:t>Verbesserungen</a:t>
            </a:r>
            <a:endParaRPr lang="en-US" sz="7000" dirty="0">
              <a:solidFill>
                <a:srgbClr val="FFFFFF"/>
              </a:solidFill>
              <a:latin typeface="Times New Roman" panose="02020603050405020304" pitchFamily="18" charset="0"/>
              <a:ea typeface="Anton"/>
              <a:cs typeface="Times New Roman" panose="02020603050405020304" pitchFamily="18" charset="0"/>
              <a:sym typeface="Anton"/>
            </a:endParaRPr>
          </a:p>
        </p:txBody>
      </p:sp>
      <p:sp>
        <p:nvSpPr>
          <p:cNvPr id="11" name="TextBox 11">
            <a:extLst>
              <a:ext uri="{FF2B5EF4-FFF2-40B4-BE49-F238E27FC236}">
                <a16:creationId xmlns:a16="http://schemas.microsoft.com/office/drawing/2014/main" id="{AE89C0D7-6C48-B292-D2DF-378151689BAD}"/>
              </a:ext>
            </a:extLst>
          </p:cNvPr>
          <p:cNvSpPr txBox="1"/>
          <p:nvPr/>
        </p:nvSpPr>
        <p:spPr>
          <a:xfrm>
            <a:off x="9358806" y="2769361"/>
            <a:ext cx="8763000" cy="5924699"/>
          </a:xfrm>
          <a:prstGeom prst="rect">
            <a:avLst/>
          </a:prstGeom>
        </p:spPr>
        <p:txBody>
          <a:bodyPr wrap="square" lIns="0" tIns="0" rIns="0" bIns="0" rtlCol="0" anchor="t">
            <a:spAutoFit/>
          </a:bodyPr>
          <a:lstStyle/>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Keine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gute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Analyse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von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Gestik</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Mimik</a:t>
            </a:r>
            <a:endParaRPr lang="en-US" sz="3500" dirty="0">
              <a:solidFill>
                <a:srgbClr val="FFFFFF"/>
              </a:solidFill>
              <a:latin typeface="Times New Roman" panose="02020603050405020304" pitchFamily="18" charset="0"/>
              <a:ea typeface="Raleway"/>
              <a:cs typeface="Times New Roman" panose="02020603050405020304" pitchFamily="18" charset="0"/>
              <a:sym typeface="Raleway"/>
            </a:endParaRPr>
          </a:p>
          <a:p>
            <a:pPr algn="l">
              <a:lnSpc>
                <a:spcPts val="3289"/>
              </a:lnSpc>
              <a:spcBef>
                <a:spcPct val="0"/>
              </a:spcBef>
            </a:pP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Aufnahme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mit</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Kamera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zuhause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a:t>
            </a:r>
          </a:p>
          <a:p>
            <a:pPr marL="342900" indent="-342900" algn="l">
              <a:lnSpc>
                <a:spcPts val="3289"/>
              </a:lnSpc>
              <a:spcBef>
                <a:spcPct val="0"/>
              </a:spcBef>
              <a:buFont typeface="Arial" panose="020B0604020202020204" pitchFamily="34" charset="0"/>
              <a:buChar char="•"/>
            </a:pPr>
            <a:endParaRPr lang="en-US" sz="35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Dauer der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Trainingsperiode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herausfinden</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a:t>
            </a: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Datenumfang</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Physikalische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Form​</a:t>
            </a: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Datenschutz</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a:t>
            </a: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Kulturelle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Aspekte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p>
          <a:p>
            <a:pPr marL="342900" indent="-342900" algn="l">
              <a:lnSpc>
                <a:spcPts val="3289"/>
              </a:lnSpc>
              <a:spcBef>
                <a:spcPct val="0"/>
              </a:spcBef>
              <a:buFont typeface="Arial" panose="020B0604020202020204" pitchFamily="34" charset="0"/>
              <a:buChar char="•"/>
            </a:pPr>
            <a:endParaRPr lang="en-US" sz="35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Einsetzung</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für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andere</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Disorders</a:t>
            </a:r>
          </a:p>
          <a:p>
            <a:pPr algn="l">
              <a:lnSpc>
                <a:spcPts val="3289"/>
              </a:lnSpc>
              <a:spcBef>
                <a:spcPct val="0"/>
              </a:spcBef>
            </a:pP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SAD, PTSD, GAD, ST​</a:t>
            </a:r>
          </a:p>
          <a:p>
            <a:pPr marL="342900" indent="-342900" algn="l">
              <a:lnSpc>
                <a:spcPts val="3289"/>
              </a:lnSpc>
              <a:spcBef>
                <a:spcPct val="0"/>
              </a:spcBef>
              <a:buFont typeface="Arial" panose="020B0604020202020204" pitchFamily="34" charset="0"/>
              <a:buChar char="•"/>
            </a:pPr>
            <a:endParaRPr lang="en-US" sz="3500" dirty="0">
              <a:solidFill>
                <a:srgbClr val="FFFFFF"/>
              </a:solidFill>
              <a:latin typeface="Times New Roman" panose="02020603050405020304" pitchFamily="18" charset="0"/>
              <a:ea typeface="Raleway"/>
              <a:cs typeface="Times New Roman" panose="02020603050405020304" pitchFamily="18" charset="0"/>
              <a:sym typeface="Raleway"/>
            </a:endParaRPr>
          </a:p>
          <a:p>
            <a:pPr marL="342900" indent="-342900" algn="l">
              <a:lnSpc>
                <a:spcPts val="3289"/>
              </a:lnSpc>
              <a:spcBef>
                <a:spcPct val="0"/>
              </a:spcBef>
              <a:buFont typeface="Arial" panose="020B0604020202020204" pitchFamily="34" charset="0"/>
              <a:buChar char="•"/>
            </a:pP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Mentales</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Training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Paniksituation</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err="1">
                <a:solidFill>
                  <a:srgbClr val="FFFFFF"/>
                </a:solidFill>
                <a:latin typeface="Times New Roman" panose="02020603050405020304" pitchFamily="18" charset="0"/>
                <a:ea typeface="Raleway"/>
                <a:cs typeface="Times New Roman" panose="02020603050405020304" pitchFamily="18" charset="0"/>
                <a:sym typeface="Raleway"/>
              </a:rPr>
              <a:t>durchleben</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a:t>
            </a:r>
          </a:p>
          <a:p>
            <a:pPr algn="l">
              <a:lnSpc>
                <a:spcPts val="3289"/>
              </a:lnSpc>
              <a:spcBef>
                <a:spcPct val="0"/>
              </a:spcBef>
            </a:pP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5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en-US" sz="3500" dirty="0">
                <a:solidFill>
                  <a:srgbClr val="FFFFFF"/>
                </a:solidFill>
                <a:latin typeface="Times New Roman" panose="02020603050405020304" pitchFamily="18" charset="0"/>
                <a:ea typeface="Raleway"/>
                <a:cs typeface="Times New Roman" panose="02020603050405020304" pitchFamily="18" charset="0"/>
                <a:sym typeface="Raleway"/>
              </a:rPr>
              <a:t>  VR</a:t>
            </a:r>
          </a:p>
        </p:txBody>
      </p:sp>
    </p:spTree>
    <p:extLst>
      <p:ext uri="{BB962C8B-B14F-4D97-AF65-F5344CB8AC3E}">
        <p14:creationId xmlns:p14="http://schemas.microsoft.com/office/powerpoint/2010/main" val="281085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B07D84C3-7710-87CF-61BD-319F29854D41}"/>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D1350CED-FA99-B02E-924A-DFD38FC0397F}"/>
              </a:ext>
            </a:extLst>
          </p:cNvPr>
          <p:cNvSpPr txBox="1"/>
          <p:nvPr/>
        </p:nvSpPr>
        <p:spPr>
          <a:xfrm>
            <a:off x="3657600" y="3619500"/>
            <a:ext cx="11745229" cy="2439963"/>
          </a:xfrm>
          <a:prstGeom prst="rect">
            <a:avLst/>
          </a:prstGeom>
        </p:spPr>
        <p:txBody>
          <a:bodyPr wrap="square" lIns="0" tIns="0" rIns="0" bIns="0" rtlCol="0" anchor="t">
            <a:spAutoFit/>
          </a:bodyPr>
          <a:lstStyle/>
          <a:p>
            <a:pPr algn="ctr">
              <a:lnSpc>
                <a:spcPts val="20350"/>
              </a:lnSpc>
              <a:spcBef>
                <a:spcPct val="0"/>
              </a:spcBef>
            </a:pPr>
            <a:r>
              <a:rPr lang="en-US" sz="14535">
                <a:solidFill>
                  <a:srgbClr val="FFFFFF"/>
                </a:solidFill>
                <a:latin typeface="Times New Roman" panose="02020603050405020304" pitchFamily="18" charset="0"/>
                <a:ea typeface="Anton"/>
                <a:cs typeface="Times New Roman" panose="02020603050405020304" pitchFamily="18" charset="0"/>
                <a:sym typeface="Anton"/>
              </a:rPr>
              <a:t>THANK</a:t>
            </a:r>
            <a:r>
              <a:rPr lang="en-US" sz="14535">
                <a:solidFill>
                  <a:srgbClr val="FFFFFF"/>
                </a:solidFill>
                <a:latin typeface="Anton"/>
                <a:ea typeface="Anton"/>
                <a:cs typeface="Anton"/>
                <a:sym typeface="Anton"/>
              </a:rPr>
              <a:t> </a:t>
            </a:r>
            <a:r>
              <a:rPr lang="en-US" sz="14535">
                <a:solidFill>
                  <a:srgbClr val="FFFFFF"/>
                </a:solidFill>
                <a:latin typeface="Times New Roman" panose="02020603050405020304" pitchFamily="18" charset="0"/>
                <a:ea typeface="Anton"/>
                <a:cs typeface="Times New Roman" panose="02020603050405020304" pitchFamily="18" charset="0"/>
                <a:sym typeface="Anton"/>
              </a:rPr>
              <a:t>YOU!</a:t>
            </a:r>
            <a:endParaRPr lang="en-US" sz="14535" dirty="0">
              <a:solidFill>
                <a:srgbClr val="FFFFFF"/>
              </a:solidFill>
              <a:latin typeface="Times New Roman" panose="02020603050405020304" pitchFamily="18" charset="0"/>
              <a:ea typeface="Anton"/>
              <a:cs typeface="Times New Roman" panose="02020603050405020304" pitchFamily="18" charset="0"/>
              <a:sym typeface="Anton"/>
            </a:endParaRPr>
          </a:p>
        </p:txBody>
      </p:sp>
      <p:sp>
        <p:nvSpPr>
          <p:cNvPr id="7" name="Freeform 7">
            <a:extLst>
              <a:ext uri="{FF2B5EF4-FFF2-40B4-BE49-F238E27FC236}">
                <a16:creationId xmlns:a16="http://schemas.microsoft.com/office/drawing/2014/main" id="{C5AD1DFA-7517-2163-0DF8-34A0D0638B1E}"/>
              </a:ext>
            </a:extLst>
          </p:cNvPr>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pic>
        <p:nvPicPr>
          <p:cNvPr id="8" name="Grafik 7">
            <a:extLst>
              <a:ext uri="{FF2B5EF4-FFF2-40B4-BE49-F238E27FC236}">
                <a16:creationId xmlns:a16="http://schemas.microsoft.com/office/drawing/2014/main" id="{B5EDAC87-B0DB-6EA2-D214-409DA490B870}"/>
              </a:ext>
            </a:extLst>
          </p:cNvPr>
          <p:cNvPicPr>
            <a:picLocks noChangeAspect="1"/>
          </p:cNvPicPr>
          <p:nvPr/>
        </p:nvPicPr>
        <p:blipFill>
          <a:blip r:embed="rId4"/>
          <a:stretch>
            <a:fillRect/>
          </a:stretch>
        </p:blipFill>
        <p:spPr>
          <a:xfrm rot="16200000">
            <a:off x="6565168" y="-4000502"/>
            <a:ext cx="5157663" cy="18288000"/>
          </a:xfrm>
          <a:prstGeom prst="rect">
            <a:avLst/>
          </a:prstGeom>
        </p:spPr>
      </p:pic>
    </p:spTree>
    <p:extLst>
      <p:ext uri="{BB962C8B-B14F-4D97-AF65-F5344CB8AC3E}">
        <p14:creationId xmlns:p14="http://schemas.microsoft.com/office/powerpoint/2010/main" val="133439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58CBA-C952-7FC2-D5CD-584749E99BF9}"/>
              </a:ext>
            </a:extLst>
          </p:cNvPr>
          <p:cNvSpPr>
            <a:spLocks noGrp="1"/>
          </p:cNvSpPr>
          <p:nvPr>
            <p:ph type="title"/>
          </p:nvPr>
        </p:nvSpPr>
        <p:spPr>
          <a:xfrm>
            <a:off x="4572000" y="266700"/>
            <a:ext cx="8229600" cy="1143000"/>
          </a:xfrm>
        </p:spPr>
        <p:txBody>
          <a:bodyPr>
            <a:normAutofit/>
          </a:bodyPr>
          <a:lstStyle/>
          <a:p>
            <a:r>
              <a:rPr lang="de-DE" sz="5000" dirty="0">
                <a:solidFill>
                  <a:schemeClr val="bg1"/>
                </a:solidFill>
                <a:latin typeface="Times New Roman" panose="02020603050405020304" pitchFamily="18" charset="0"/>
                <a:cs typeface="Times New Roman" panose="02020603050405020304" pitchFamily="18" charset="0"/>
              </a:rPr>
              <a:t>Literatur</a:t>
            </a:r>
          </a:p>
        </p:txBody>
      </p:sp>
      <p:sp>
        <p:nvSpPr>
          <p:cNvPr id="3" name="Inhaltsplatzhalter 2">
            <a:extLst>
              <a:ext uri="{FF2B5EF4-FFF2-40B4-BE49-F238E27FC236}">
                <a16:creationId xmlns:a16="http://schemas.microsoft.com/office/drawing/2014/main" id="{F6DEBB3D-94C1-4B20-3CA1-B9F49908A991}"/>
              </a:ext>
            </a:extLst>
          </p:cNvPr>
          <p:cNvSpPr>
            <a:spLocks noGrp="1"/>
          </p:cNvSpPr>
          <p:nvPr>
            <p:ph idx="1"/>
          </p:nvPr>
        </p:nvSpPr>
        <p:spPr>
          <a:xfrm>
            <a:off x="457200" y="1600200"/>
            <a:ext cx="17145000" cy="8115300"/>
          </a:xfrm>
        </p:spPr>
        <p:txBody>
          <a:bodyPr/>
          <a:lstStyle/>
          <a:p>
            <a:r>
              <a:rPr lang="de-DE" dirty="0">
                <a:solidFill>
                  <a:schemeClr val="bg1"/>
                </a:solidFill>
              </a:rPr>
              <a:t>Tsai CH, Chen PC, Liu DS, Kuo YY, Hsieh TT, Chiang DL, Lai F, Wu CT Panic </a:t>
            </a:r>
            <a:r>
              <a:rPr lang="de-DE" dirty="0" err="1">
                <a:solidFill>
                  <a:schemeClr val="bg1"/>
                </a:solidFill>
              </a:rPr>
              <a:t>Attack</a:t>
            </a:r>
            <a:r>
              <a:rPr lang="de-DE" dirty="0">
                <a:solidFill>
                  <a:schemeClr val="bg1"/>
                </a:solidFill>
              </a:rPr>
              <a:t> </a:t>
            </a:r>
            <a:r>
              <a:rPr lang="de-DE" dirty="0" err="1">
                <a:solidFill>
                  <a:schemeClr val="bg1"/>
                </a:solidFill>
              </a:rPr>
              <a:t>Prediction</a:t>
            </a:r>
            <a:r>
              <a:rPr lang="de-DE" dirty="0">
                <a:solidFill>
                  <a:schemeClr val="bg1"/>
                </a:solidFill>
              </a:rPr>
              <a:t> </a:t>
            </a:r>
            <a:r>
              <a:rPr lang="de-DE" dirty="0" err="1">
                <a:solidFill>
                  <a:schemeClr val="bg1"/>
                </a:solidFill>
              </a:rPr>
              <a:t>Using</a:t>
            </a:r>
            <a:r>
              <a:rPr lang="de-DE" dirty="0">
                <a:solidFill>
                  <a:schemeClr val="bg1"/>
                </a:solidFill>
              </a:rPr>
              <a:t> Wearable Devices and </a:t>
            </a:r>
            <a:r>
              <a:rPr lang="de-DE" dirty="0" err="1">
                <a:solidFill>
                  <a:schemeClr val="bg1"/>
                </a:solidFill>
              </a:rPr>
              <a:t>Machine</a:t>
            </a:r>
            <a:r>
              <a:rPr lang="de-DE" dirty="0">
                <a:solidFill>
                  <a:schemeClr val="bg1"/>
                </a:solidFill>
              </a:rPr>
              <a:t> Learning: Development and </a:t>
            </a:r>
            <a:r>
              <a:rPr lang="de-DE" dirty="0" err="1">
                <a:solidFill>
                  <a:schemeClr val="bg1"/>
                </a:solidFill>
              </a:rPr>
              <a:t>Cohort</a:t>
            </a:r>
            <a:r>
              <a:rPr lang="de-DE" dirty="0">
                <a:solidFill>
                  <a:schemeClr val="bg1"/>
                </a:solidFill>
              </a:rPr>
              <a:t> Study JMIR </a:t>
            </a:r>
            <a:r>
              <a:rPr lang="de-DE" dirty="0" err="1">
                <a:solidFill>
                  <a:schemeClr val="bg1"/>
                </a:solidFill>
              </a:rPr>
              <a:t>Med</a:t>
            </a:r>
            <a:r>
              <a:rPr lang="de-DE" dirty="0">
                <a:solidFill>
                  <a:schemeClr val="bg1"/>
                </a:solidFill>
              </a:rPr>
              <a:t> Inform 2022;10(2):e33063</a:t>
            </a:r>
          </a:p>
          <a:p>
            <a:r>
              <a:rPr lang="de-DE" dirty="0">
                <a:solidFill>
                  <a:schemeClr val="bg1"/>
                </a:solidFill>
              </a:rPr>
              <a:t>Jang, S., Sun, </a:t>
            </a:r>
            <a:r>
              <a:rPr lang="de-DE" dirty="0" err="1">
                <a:solidFill>
                  <a:schemeClr val="bg1"/>
                </a:solidFill>
              </a:rPr>
              <a:t>T.h</a:t>
            </a:r>
            <a:r>
              <a:rPr lang="de-DE" dirty="0">
                <a:solidFill>
                  <a:schemeClr val="bg1"/>
                </a:solidFill>
              </a:rPr>
              <a:t>., Shin, S. et al. A digital </a:t>
            </a:r>
            <a:r>
              <a:rPr lang="de-DE" dirty="0" err="1">
                <a:solidFill>
                  <a:schemeClr val="bg1"/>
                </a:solidFill>
              </a:rPr>
              <a:t>phenotyping</a:t>
            </a:r>
            <a:r>
              <a:rPr lang="de-DE" dirty="0">
                <a:solidFill>
                  <a:schemeClr val="bg1"/>
                </a:solidFill>
              </a:rPr>
              <a:t> </a:t>
            </a:r>
            <a:r>
              <a:rPr lang="de-DE" dirty="0" err="1">
                <a:solidFill>
                  <a:schemeClr val="bg1"/>
                </a:solidFill>
              </a:rPr>
              <a:t>dataset</a:t>
            </a:r>
            <a:r>
              <a:rPr lang="de-DE" dirty="0">
                <a:solidFill>
                  <a:schemeClr val="bg1"/>
                </a:solidFill>
              </a:rPr>
              <a:t> </a:t>
            </a:r>
            <a:r>
              <a:rPr lang="de-DE" dirty="0" err="1">
                <a:solidFill>
                  <a:schemeClr val="bg1"/>
                </a:solidFill>
              </a:rPr>
              <a:t>for</a:t>
            </a:r>
            <a:r>
              <a:rPr lang="de-DE" dirty="0">
                <a:solidFill>
                  <a:schemeClr val="bg1"/>
                </a:solidFill>
              </a:rPr>
              <a:t> </a:t>
            </a:r>
            <a:r>
              <a:rPr lang="de-DE" dirty="0" err="1">
                <a:solidFill>
                  <a:schemeClr val="bg1"/>
                </a:solidFill>
              </a:rPr>
              <a:t>impending</a:t>
            </a:r>
            <a:r>
              <a:rPr lang="de-DE" dirty="0">
                <a:solidFill>
                  <a:schemeClr val="bg1"/>
                </a:solidFill>
              </a:rPr>
              <a:t> </a:t>
            </a:r>
            <a:r>
              <a:rPr lang="de-DE" dirty="0" err="1">
                <a:solidFill>
                  <a:schemeClr val="bg1"/>
                </a:solidFill>
              </a:rPr>
              <a:t>panic</a:t>
            </a:r>
            <a:r>
              <a:rPr lang="de-DE" dirty="0">
                <a:solidFill>
                  <a:schemeClr val="bg1"/>
                </a:solidFill>
              </a:rPr>
              <a:t> </a:t>
            </a:r>
            <a:r>
              <a:rPr lang="de-DE" dirty="0" err="1">
                <a:solidFill>
                  <a:schemeClr val="bg1"/>
                </a:solidFill>
              </a:rPr>
              <a:t>symptoms</a:t>
            </a:r>
            <a:r>
              <a:rPr lang="de-DE" dirty="0">
                <a:solidFill>
                  <a:schemeClr val="bg1"/>
                </a:solidFill>
              </a:rPr>
              <a:t>: a </a:t>
            </a:r>
            <a:r>
              <a:rPr lang="de-DE" dirty="0" err="1">
                <a:solidFill>
                  <a:schemeClr val="bg1"/>
                </a:solidFill>
              </a:rPr>
              <a:t>prospective</a:t>
            </a:r>
            <a:r>
              <a:rPr lang="de-DE" dirty="0">
                <a:solidFill>
                  <a:schemeClr val="bg1"/>
                </a:solidFill>
              </a:rPr>
              <a:t> longitudinal </a:t>
            </a:r>
            <a:r>
              <a:rPr lang="de-DE" dirty="0" err="1">
                <a:solidFill>
                  <a:schemeClr val="bg1"/>
                </a:solidFill>
              </a:rPr>
              <a:t>study</a:t>
            </a:r>
            <a:r>
              <a:rPr lang="de-DE" dirty="0">
                <a:solidFill>
                  <a:schemeClr val="bg1"/>
                </a:solidFill>
              </a:rPr>
              <a:t>. </a:t>
            </a:r>
            <a:r>
              <a:rPr lang="de-DE" dirty="0" err="1">
                <a:solidFill>
                  <a:schemeClr val="bg1"/>
                </a:solidFill>
              </a:rPr>
              <a:t>Sci</a:t>
            </a:r>
            <a:r>
              <a:rPr lang="de-DE" dirty="0">
                <a:solidFill>
                  <a:schemeClr val="bg1"/>
                </a:solidFill>
              </a:rPr>
              <a:t> Data 11, 1264 (2024). </a:t>
            </a:r>
            <a:r>
              <a:rPr lang="de-DE" dirty="0">
                <a:solidFill>
                  <a:schemeClr val="bg1"/>
                </a:solidFill>
                <a:hlinkClick r:id="rId2"/>
              </a:rPr>
              <a:t>https://doi.org/10.1038/s41597-024-04147-6</a:t>
            </a:r>
            <a:endParaRPr lang="de-DE" dirty="0">
              <a:solidFill>
                <a:schemeClr val="bg1"/>
              </a:solidFill>
            </a:endParaRPr>
          </a:p>
          <a:p>
            <a:r>
              <a:rPr lang="en-US" dirty="0">
                <a:solidFill>
                  <a:schemeClr val="bg1"/>
                </a:solidFill>
              </a:rPr>
              <a:t>Arif M, Basri A, </a:t>
            </a:r>
            <a:r>
              <a:rPr lang="en-US" dirty="0" err="1">
                <a:solidFill>
                  <a:schemeClr val="bg1"/>
                </a:solidFill>
              </a:rPr>
              <a:t>Melibari</a:t>
            </a:r>
            <a:r>
              <a:rPr lang="en-US" dirty="0">
                <a:solidFill>
                  <a:schemeClr val="bg1"/>
                </a:solidFill>
              </a:rPr>
              <a:t> G, et al. (2020) Classification of Anxiety Disorders using Machine Learning Methods: A Literature Review. Insights Biomed Res 4(1):95-110</a:t>
            </a:r>
          </a:p>
          <a:p>
            <a:r>
              <a:rPr lang="en-US" dirty="0">
                <a:solidFill>
                  <a:schemeClr val="bg1"/>
                </a:solidFill>
              </a:rPr>
              <a:t>Mockup: </a:t>
            </a:r>
            <a:r>
              <a:rPr lang="en-US" dirty="0">
                <a:solidFill>
                  <a:schemeClr val="bg1"/>
                </a:solidFill>
                <a:hlinkClick r:id="rId3"/>
              </a:rPr>
              <a:t>https://github.com/NinaLutz09/responsibleAISeminar</a:t>
            </a:r>
            <a:endParaRPr lang="en-US" dirty="0">
              <a:solidFill>
                <a:schemeClr val="bg1"/>
              </a:solidFill>
            </a:endParaRPr>
          </a:p>
          <a:p>
            <a:r>
              <a:rPr lang="en-US" dirty="0" err="1">
                <a:solidFill>
                  <a:schemeClr val="bg1"/>
                </a:solidFill>
              </a:rPr>
              <a:t>Folien</a:t>
            </a:r>
            <a:r>
              <a:rPr lang="en-US" dirty="0">
                <a:solidFill>
                  <a:schemeClr val="bg1"/>
                </a:solidFill>
              </a:rPr>
              <a:t> von Canva: </a:t>
            </a:r>
            <a:r>
              <a:rPr lang="de-DE" dirty="0">
                <a:solidFill>
                  <a:schemeClr val="bg1"/>
                </a:solidFill>
                <a:hlinkClick r:id="rId4"/>
              </a:rPr>
              <a:t>https://www.canva.com/design/DAGshmGi_5M/O4cErnPB4LROLy1EfayTIQ/edit</a:t>
            </a:r>
            <a:endParaRPr lang="de-DE" dirty="0">
              <a:solidFill>
                <a:schemeClr val="bg1"/>
              </a:solidFill>
            </a:endParaRPr>
          </a:p>
          <a:p>
            <a:endParaRPr lang="de-DE" dirty="0">
              <a:solidFill>
                <a:schemeClr val="bg1"/>
              </a:solidFill>
            </a:endParaRPr>
          </a:p>
          <a:p>
            <a:endParaRPr lang="de-DE" dirty="0">
              <a:solidFill>
                <a:schemeClr val="bg1"/>
              </a:solidFill>
            </a:endParaRPr>
          </a:p>
        </p:txBody>
      </p:sp>
    </p:spTree>
    <p:extLst>
      <p:ext uri="{BB962C8B-B14F-4D97-AF65-F5344CB8AC3E}">
        <p14:creationId xmlns:p14="http://schemas.microsoft.com/office/powerpoint/2010/main" val="3592393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B4390A-1C03-8429-5C2E-4E3E5CAEAD2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375CA-A7F9-79FB-65BD-DECCA34BD2AB}"/>
              </a:ext>
            </a:extLst>
          </p:cNvPr>
          <p:cNvSpPr>
            <a:spLocks noGrp="1"/>
          </p:cNvSpPr>
          <p:nvPr>
            <p:ph type="title"/>
          </p:nvPr>
        </p:nvSpPr>
        <p:spPr>
          <a:xfrm>
            <a:off x="4572000" y="266700"/>
            <a:ext cx="8229600" cy="1143000"/>
          </a:xfrm>
        </p:spPr>
        <p:txBody>
          <a:bodyPr>
            <a:normAutofit/>
          </a:bodyPr>
          <a:lstStyle/>
          <a:p>
            <a:r>
              <a:rPr lang="de-DE" sz="5000" dirty="0">
                <a:solidFill>
                  <a:schemeClr val="bg1"/>
                </a:solidFill>
                <a:latin typeface="Times New Roman" panose="02020603050405020304" pitchFamily="18" charset="0"/>
                <a:cs typeface="Times New Roman" panose="02020603050405020304" pitchFamily="18" charset="0"/>
              </a:rPr>
              <a:t>Bildquellen</a:t>
            </a:r>
          </a:p>
        </p:txBody>
      </p:sp>
      <p:sp>
        <p:nvSpPr>
          <p:cNvPr id="3" name="Inhaltsplatzhalter 2">
            <a:extLst>
              <a:ext uri="{FF2B5EF4-FFF2-40B4-BE49-F238E27FC236}">
                <a16:creationId xmlns:a16="http://schemas.microsoft.com/office/drawing/2014/main" id="{214F92EB-AFAA-34A6-FF05-4C6154FC5176}"/>
              </a:ext>
            </a:extLst>
          </p:cNvPr>
          <p:cNvSpPr>
            <a:spLocks noGrp="1"/>
          </p:cNvSpPr>
          <p:nvPr>
            <p:ph idx="1"/>
          </p:nvPr>
        </p:nvSpPr>
        <p:spPr>
          <a:xfrm>
            <a:off x="457200" y="1600200"/>
            <a:ext cx="17145000" cy="8115300"/>
          </a:xfrm>
        </p:spPr>
        <p:txBody>
          <a:bodyPr/>
          <a:lstStyle/>
          <a:p>
            <a:r>
              <a:rPr lang="de-DE" dirty="0">
                <a:solidFill>
                  <a:schemeClr val="bg1"/>
                </a:solidFill>
              </a:rPr>
              <a:t>Random Forest: </a:t>
            </a:r>
            <a:r>
              <a:rPr lang="de-DE" sz="2000" dirty="0">
                <a:solidFill>
                  <a:schemeClr val="bg1"/>
                </a:solidFill>
                <a:hlinkClick r:id="rId2"/>
              </a:rPr>
              <a:t>https://tse3.mm.bing.net/th/id/OIP.mDVuUMSi08vqCfCDVZ5VsAAAAA?rs=1&amp;pid=ImgDetMain&amp;o=7&amp;rm=3</a:t>
            </a:r>
            <a:endParaRPr lang="de-DE" sz="2000" dirty="0">
              <a:solidFill>
                <a:schemeClr val="bg1"/>
              </a:solidFill>
            </a:endParaRPr>
          </a:p>
          <a:p>
            <a:r>
              <a:rPr lang="de-DE" dirty="0" err="1">
                <a:solidFill>
                  <a:schemeClr val="bg1"/>
                </a:solidFill>
              </a:rPr>
              <a:t>XGBoost</a:t>
            </a:r>
            <a:r>
              <a:rPr lang="de-DE" dirty="0">
                <a:solidFill>
                  <a:schemeClr val="bg1"/>
                </a:solidFill>
              </a:rPr>
              <a:t>: </a:t>
            </a:r>
            <a:r>
              <a:rPr lang="de-DE" sz="2000" dirty="0">
                <a:solidFill>
                  <a:schemeClr val="bg1"/>
                </a:solidFill>
                <a:hlinkClick r:id="rId3"/>
              </a:rPr>
              <a:t>https://www.google.com/url?sa=i&amp;url=https%3A%2F%2Fwww.pinterest.com%2F365datascience%2F&amp;psig=AOvVaw2bPXE8DJR-4PZcFAFiUs0V&amp;ust=1752146159444000&amp;source=images&amp;cd=vfe&amp;opi=89978449&amp;ved=0CBAQjRxqFwoTCJiO7p3Tr44DFQAAAAAdAAAAABAE</a:t>
            </a:r>
            <a:endParaRPr lang="de-DE" sz="2000" dirty="0">
              <a:solidFill>
                <a:schemeClr val="bg1"/>
              </a:solidFill>
            </a:endParaRPr>
          </a:p>
          <a:p>
            <a:r>
              <a:rPr lang="de-DE" dirty="0">
                <a:solidFill>
                  <a:schemeClr val="bg1"/>
                </a:solidFill>
              </a:rPr>
              <a:t>Folie Hardware: </a:t>
            </a:r>
            <a:r>
              <a:rPr lang="de-DE" sz="2000" dirty="0">
                <a:solidFill>
                  <a:schemeClr val="bg1"/>
                </a:solidFill>
                <a:hlinkClick r:id="rId4"/>
              </a:rPr>
              <a:t>https://encrypted-tbn2.gstatic.com/images?q=tbn:ANd9GcQI3fWijtVHklZDhrnPmiqfq2YfskN1lVnwfMEMyU8F0z7wxP0i</a:t>
            </a:r>
            <a:endParaRPr lang="de-DE" sz="2000" dirty="0">
              <a:solidFill>
                <a:schemeClr val="bg1"/>
              </a:solidFill>
            </a:endParaRPr>
          </a:p>
          <a:p>
            <a:r>
              <a:rPr lang="de-DE">
                <a:solidFill>
                  <a:schemeClr val="bg1"/>
                </a:solidFill>
              </a:rPr>
              <a:t>Folie Smartwatch </a:t>
            </a:r>
            <a:r>
              <a:rPr lang="de-DE" dirty="0">
                <a:solidFill>
                  <a:schemeClr val="bg1"/>
                </a:solidFill>
              </a:rPr>
              <a:t>: </a:t>
            </a:r>
            <a:r>
              <a:rPr lang="de-DE" sz="2000" dirty="0">
                <a:solidFill>
                  <a:schemeClr val="bg1"/>
                </a:solidFill>
                <a:hlinkClick r:id="rId5"/>
              </a:rPr>
              <a:t>https://pin.it/1Ds88a6Nl</a:t>
            </a:r>
            <a:endParaRPr lang="de-DE" sz="2000" dirty="0">
              <a:solidFill>
                <a:schemeClr val="bg1"/>
              </a:solidFill>
            </a:endParaRPr>
          </a:p>
          <a:p>
            <a:endParaRPr lang="de-DE" sz="2000" dirty="0">
              <a:solidFill>
                <a:schemeClr val="bg1"/>
              </a:solidFill>
            </a:endParaRPr>
          </a:p>
          <a:p>
            <a:endParaRPr lang="de-DE" sz="3000" dirty="0">
              <a:solidFill>
                <a:schemeClr val="bg1"/>
              </a:solidFill>
            </a:endParaRPr>
          </a:p>
        </p:txBody>
      </p:sp>
    </p:spTree>
    <p:extLst>
      <p:ext uri="{BB962C8B-B14F-4D97-AF65-F5344CB8AC3E}">
        <p14:creationId xmlns:p14="http://schemas.microsoft.com/office/powerpoint/2010/main" val="172142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7391399" y="1318119"/>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txBody>
          <a:bodyPr/>
          <a:lstStyle/>
          <a:p>
            <a:endParaRPr lang="de-DE"/>
          </a:p>
        </p:txBody>
      </p:sp>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Freeform 5"/>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5">
              <a:alphaModFix amt="31999"/>
            </a:blip>
            <a:stretch>
              <a:fillRect/>
            </a:stretch>
          </a:blipFill>
        </p:spPr>
        <p:txBody>
          <a:bodyPr/>
          <a:lstStyle/>
          <a:p>
            <a:endParaRPr lang="de-DE"/>
          </a:p>
        </p:txBody>
      </p:sp>
      <p:sp>
        <p:nvSpPr>
          <p:cNvPr id="8" name="TextBox 8"/>
          <p:cNvSpPr txBox="1"/>
          <p:nvPr/>
        </p:nvSpPr>
        <p:spPr>
          <a:xfrm>
            <a:off x="1466772" y="4070900"/>
            <a:ext cx="5924627" cy="1810624"/>
          </a:xfrm>
          <a:prstGeom prst="rect">
            <a:avLst/>
          </a:prstGeom>
        </p:spPr>
        <p:txBody>
          <a:bodyPr wrap="square" lIns="0" tIns="0" rIns="0" bIns="0" rtlCol="0" anchor="t">
            <a:spAutoFit/>
          </a:bodyPr>
          <a:lstStyle/>
          <a:p>
            <a:pPr algn="l">
              <a:lnSpc>
                <a:spcPts val="15720"/>
              </a:lnSpc>
              <a:spcBef>
                <a:spcPct val="0"/>
              </a:spcBef>
            </a:pPr>
            <a:r>
              <a:rPr lang="en-US" sz="10000" dirty="0">
                <a:solidFill>
                  <a:srgbClr val="FFFFFF"/>
                </a:solidFill>
                <a:latin typeface="Times New Roman" panose="02020603050405020304" pitchFamily="18" charset="0"/>
                <a:ea typeface="Anton"/>
                <a:cs typeface="Times New Roman" panose="02020603050405020304" pitchFamily="18" charset="0"/>
                <a:sym typeface="Anton"/>
              </a:rPr>
              <a:t>Motivation</a:t>
            </a:r>
          </a:p>
        </p:txBody>
      </p:sp>
      <p:sp>
        <p:nvSpPr>
          <p:cNvPr id="9" name="TextBox 9"/>
          <p:cNvSpPr txBox="1"/>
          <p:nvPr/>
        </p:nvSpPr>
        <p:spPr>
          <a:xfrm>
            <a:off x="8077200" y="2355153"/>
            <a:ext cx="8098594" cy="6155531"/>
          </a:xfrm>
          <a:prstGeom prst="rect">
            <a:avLst/>
          </a:prstGeom>
        </p:spPr>
        <p:txBody>
          <a:bodyPr lIns="0" tIns="0" rIns="0" bIns="0" rtlCol="0" anchor="t">
            <a:spAutoFit/>
          </a:bodyPr>
          <a:lstStyle/>
          <a:p>
            <a:pPr fontAlgn="base"/>
            <a:r>
              <a:rPr lang="de-DE" sz="4000" dirty="0">
                <a:solidFill>
                  <a:schemeClr val="bg1"/>
                </a:solidFill>
              </a:rPr>
              <a:t>Ersetzen von Emotional support </a:t>
            </a:r>
            <a:r>
              <a:rPr lang="de-DE" sz="4000" dirty="0" err="1">
                <a:solidFill>
                  <a:schemeClr val="bg1"/>
                </a:solidFill>
              </a:rPr>
              <a:t>animal</a:t>
            </a:r>
            <a:r>
              <a:rPr lang="de-DE" sz="4000" dirty="0">
                <a:solidFill>
                  <a:schemeClr val="bg1"/>
                </a:solidFill>
              </a:rPr>
              <a:t>​</a:t>
            </a:r>
          </a:p>
          <a:p>
            <a:pPr fontAlgn="base"/>
            <a:r>
              <a:rPr lang="de-DE" sz="4000" dirty="0">
                <a:solidFill>
                  <a:schemeClr val="bg1"/>
                </a:solidFill>
              </a:rPr>
              <a:t>Zielgruppe: </a:t>
            </a:r>
            <a:r>
              <a:rPr lang="en-US" sz="4000" dirty="0">
                <a:solidFill>
                  <a:schemeClr val="bg1"/>
                </a:solidFill>
              </a:rPr>
              <a:t>​</a:t>
            </a:r>
          </a:p>
          <a:p>
            <a:pPr marL="571500" indent="-571500" fontAlgn="base">
              <a:buFont typeface="Arial" panose="020B0604020202020204" pitchFamily="34" charset="0"/>
              <a:buChar char="•"/>
            </a:pPr>
            <a:r>
              <a:rPr lang="de-DE" sz="4000" dirty="0">
                <a:solidFill>
                  <a:schemeClr val="bg1"/>
                </a:solidFill>
              </a:rPr>
              <a:t>Menschen, die sich nicht um ein Tier kümmern können</a:t>
            </a:r>
            <a:r>
              <a:rPr lang="en-US" sz="4000" dirty="0">
                <a:solidFill>
                  <a:schemeClr val="bg1"/>
                </a:solidFill>
              </a:rPr>
              <a:t>​</a:t>
            </a:r>
          </a:p>
          <a:p>
            <a:pPr marL="571500" indent="-571500" fontAlgn="base">
              <a:buFont typeface="Arial" panose="020B0604020202020204" pitchFamily="34" charset="0"/>
              <a:buChar char="•"/>
            </a:pPr>
            <a:r>
              <a:rPr lang="de-DE" sz="4000" dirty="0">
                <a:solidFill>
                  <a:schemeClr val="bg1"/>
                </a:solidFill>
              </a:rPr>
              <a:t>Allergien/ körperliche Einschränkung</a:t>
            </a:r>
            <a:r>
              <a:rPr lang="en-US" sz="4000" dirty="0">
                <a:solidFill>
                  <a:schemeClr val="bg1"/>
                </a:solidFill>
              </a:rPr>
              <a:t>​</a:t>
            </a:r>
          </a:p>
          <a:p>
            <a:pPr marL="571500" indent="-571500" fontAlgn="base">
              <a:buFont typeface="Arial" panose="020B0604020202020204" pitchFamily="34" charset="0"/>
              <a:buChar char="•"/>
            </a:pPr>
            <a:r>
              <a:rPr lang="de-DE" sz="4000" dirty="0">
                <a:solidFill>
                  <a:schemeClr val="bg1"/>
                </a:solidFill>
              </a:rPr>
              <a:t>Phobie</a:t>
            </a:r>
            <a:r>
              <a:rPr lang="en-US" sz="4000" dirty="0">
                <a:solidFill>
                  <a:schemeClr val="bg1"/>
                </a:solidFill>
              </a:rPr>
              <a:t>​</a:t>
            </a:r>
          </a:p>
          <a:p>
            <a:pPr marL="571500" indent="-571500" fontAlgn="base">
              <a:buFont typeface="Arial" panose="020B0604020202020204" pitchFamily="34" charset="0"/>
              <a:buChar char="•"/>
            </a:pPr>
            <a:r>
              <a:rPr lang="de-DE" sz="4000" dirty="0">
                <a:solidFill>
                  <a:schemeClr val="bg1"/>
                </a:solidFill>
              </a:rPr>
              <a:t>Alleinstehende</a:t>
            </a:r>
            <a:r>
              <a:rPr lang="en-US" sz="4000" dirty="0">
                <a:solidFill>
                  <a:schemeClr val="bg1"/>
                </a:solidFill>
              </a:rPr>
              <a:t>​</a:t>
            </a:r>
          </a:p>
          <a:p>
            <a:pPr fontAlgn="base"/>
            <a:r>
              <a:rPr lang="de-DE" sz="4000" dirty="0">
                <a:solidFill>
                  <a:schemeClr val="bg1"/>
                </a:solidFill>
              </a:rPr>
              <a:t>Einsetzung bei frühzeitiger Erkennung von Panikattacken</a:t>
            </a:r>
            <a:endParaRPr lang="en-US" sz="40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F19142E9-A31D-91CE-83E3-EBA02603FA5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CDC99D9-35AC-ECB3-BB5A-73FCEFD2EDD5}"/>
              </a:ext>
            </a:extLst>
          </p:cNvPr>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2"/>
            <a:stretch>
              <a:fillRect/>
            </a:stretch>
          </a:blipFill>
        </p:spPr>
        <p:txBody>
          <a:bodyPr/>
          <a:lstStyle/>
          <a:p>
            <a:endParaRPr lang="de-DE"/>
          </a:p>
        </p:txBody>
      </p:sp>
      <p:sp>
        <p:nvSpPr>
          <p:cNvPr id="6" name="TextBox 6">
            <a:extLst>
              <a:ext uri="{FF2B5EF4-FFF2-40B4-BE49-F238E27FC236}">
                <a16:creationId xmlns:a16="http://schemas.microsoft.com/office/drawing/2014/main" id="{421F604B-BD67-88C3-CD80-D230CC233C6C}"/>
              </a:ext>
            </a:extLst>
          </p:cNvPr>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dirty="0">
                <a:solidFill>
                  <a:srgbClr val="FFFFFF"/>
                </a:solidFill>
                <a:latin typeface="Anton"/>
                <a:ea typeface="Anton"/>
                <a:cs typeface="Anton"/>
                <a:sym typeface="Anton"/>
              </a:rPr>
              <a:t>THANK YOU!</a:t>
            </a:r>
          </a:p>
        </p:txBody>
      </p:sp>
      <p:sp>
        <p:nvSpPr>
          <p:cNvPr id="7" name="Freeform 7">
            <a:extLst>
              <a:ext uri="{FF2B5EF4-FFF2-40B4-BE49-F238E27FC236}">
                <a16:creationId xmlns:a16="http://schemas.microsoft.com/office/drawing/2014/main" id="{611124A9-9476-770E-C553-4BD3EC006F0B}"/>
              </a:ext>
            </a:extLst>
          </p:cNvPr>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Tree>
    <p:extLst>
      <p:ext uri="{BB962C8B-B14F-4D97-AF65-F5344CB8AC3E}">
        <p14:creationId xmlns:p14="http://schemas.microsoft.com/office/powerpoint/2010/main" val="2687733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40EDED8D-B0DD-8264-DEC6-155C5B5D4E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6728E9-56CE-902C-A4C8-C934E5D38092}"/>
              </a:ext>
            </a:extLst>
          </p:cNvPr>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5F69473C-663B-AB33-B32A-FBB57EF11AEF}"/>
              </a:ext>
            </a:extLst>
          </p:cNvPr>
          <p:cNvSpPr/>
          <p:nvPr/>
        </p:nvSpPr>
        <p:spPr>
          <a:xfrm>
            <a:off x="5824613" y="1258478"/>
            <a:ext cx="13053848" cy="8229600"/>
          </a:xfrm>
          <a:custGeom>
            <a:avLst/>
            <a:gdLst/>
            <a:ahLst/>
            <a:cxnLst/>
            <a:rect l="l" t="t" r="r" b="b"/>
            <a:pathLst>
              <a:path w="13053848" h="8229600">
                <a:moveTo>
                  <a:pt x="0" y="0"/>
                </a:moveTo>
                <a:lnTo>
                  <a:pt x="13053848" y="0"/>
                </a:lnTo>
                <a:lnTo>
                  <a:pt x="13053848" y="8229600"/>
                </a:lnTo>
                <a:lnTo>
                  <a:pt x="0" y="8229600"/>
                </a:lnTo>
                <a:lnTo>
                  <a:pt x="0" y="0"/>
                </a:lnTo>
                <a:close/>
              </a:path>
            </a:pathLst>
          </a:custGeom>
          <a:blipFill>
            <a:blip r:embed="rId4"/>
            <a:stretch>
              <a:fillRect/>
            </a:stretch>
          </a:blipFill>
        </p:spPr>
        <p:txBody>
          <a:bodyPr/>
          <a:lstStyle/>
          <a:p>
            <a:endParaRPr lang="de-DE"/>
          </a:p>
        </p:txBody>
      </p:sp>
      <p:sp>
        <p:nvSpPr>
          <p:cNvPr id="4" name="Freeform 4">
            <a:extLst>
              <a:ext uri="{FF2B5EF4-FFF2-40B4-BE49-F238E27FC236}">
                <a16:creationId xmlns:a16="http://schemas.microsoft.com/office/drawing/2014/main" id="{194474A5-0061-50B9-D5AC-ED0C96640DB2}"/>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5" name="TextBox 5">
            <a:extLst>
              <a:ext uri="{FF2B5EF4-FFF2-40B4-BE49-F238E27FC236}">
                <a16:creationId xmlns:a16="http://schemas.microsoft.com/office/drawing/2014/main" id="{C397F3B3-D4D4-7E86-BFF1-3B6F81B13191}"/>
              </a:ext>
            </a:extLst>
          </p:cNvPr>
          <p:cNvSpPr txBox="1"/>
          <p:nvPr/>
        </p:nvSpPr>
        <p:spPr>
          <a:xfrm>
            <a:off x="1466773" y="3374890"/>
            <a:ext cx="5267534" cy="3147719"/>
          </a:xfrm>
          <a:prstGeom prst="rect">
            <a:avLst/>
          </a:prstGeom>
        </p:spPr>
        <p:txBody>
          <a:bodyPr lIns="0" tIns="0" rIns="0" bIns="0" rtlCol="0" anchor="t">
            <a:spAutoFit/>
          </a:bodyPr>
          <a:lstStyle/>
          <a:p>
            <a:pPr algn="l">
              <a:lnSpc>
                <a:spcPts val="12239"/>
              </a:lnSpc>
            </a:pPr>
            <a:r>
              <a:rPr lang="en-US" sz="11229">
                <a:solidFill>
                  <a:srgbClr val="FFFFFF"/>
                </a:solidFill>
                <a:latin typeface="Anton"/>
                <a:ea typeface="Anton"/>
                <a:cs typeface="Anton"/>
                <a:sym typeface="Anton"/>
              </a:rPr>
              <a:t>OUR VISION</a:t>
            </a:r>
          </a:p>
        </p:txBody>
      </p:sp>
      <p:grpSp>
        <p:nvGrpSpPr>
          <p:cNvPr id="6" name="Group 6">
            <a:extLst>
              <a:ext uri="{FF2B5EF4-FFF2-40B4-BE49-F238E27FC236}">
                <a16:creationId xmlns:a16="http://schemas.microsoft.com/office/drawing/2014/main" id="{E01978DF-F1DC-3762-EDDF-0AC4BE690C5D}"/>
              </a:ext>
            </a:extLst>
          </p:cNvPr>
          <p:cNvGrpSpPr/>
          <p:nvPr/>
        </p:nvGrpSpPr>
        <p:grpSpPr>
          <a:xfrm>
            <a:off x="6471733" y="2457275"/>
            <a:ext cx="4085345" cy="713798"/>
            <a:chOff x="0" y="0"/>
            <a:chExt cx="1075976" cy="187996"/>
          </a:xfrm>
        </p:grpSpPr>
        <p:sp>
          <p:nvSpPr>
            <p:cNvPr id="7" name="Freeform 7">
              <a:extLst>
                <a:ext uri="{FF2B5EF4-FFF2-40B4-BE49-F238E27FC236}">
                  <a16:creationId xmlns:a16="http://schemas.microsoft.com/office/drawing/2014/main" id="{AE8BA4FC-9E8C-4186-0C4B-583B9572F3D9}"/>
                </a:ext>
              </a:extLst>
            </p:cNvPr>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8" name="TextBox 8">
              <a:extLst>
                <a:ext uri="{FF2B5EF4-FFF2-40B4-BE49-F238E27FC236}">
                  <a16:creationId xmlns:a16="http://schemas.microsoft.com/office/drawing/2014/main" id="{69659F16-01DF-AEC4-D377-FB121660BAC4}"/>
                </a:ext>
              </a:extLst>
            </p:cNvPr>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2371B7B0-C3E8-074C-ADEE-0E1CD3895CF6}"/>
              </a:ext>
            </a:extLst>
          </p:cNvPr>
          <p:cNvGrpSpPr/>
          <p:nvPr/>
        </p:nvGrpSpPr>
        <p:grpSpPr>
          <a:xfrm>
            <a:off x="6471733" y="4891599"/>
            <a:ext cx="4085345" cy="713798"/>
            <a:chOff x="0" y="0"/>
            <a:chExt cx="1075976" cy="187996"/>
          </a:xfrm>
        </p:grpSpPr>
        <p:sp>
          <p:nvSpPr>
            <p:cNvPr id="10" name="Freeform 10">
              <a:extLst>
                <a:ext uri="{FF2B5EF4-FFF2-40B4-BE49-F238E27FC236}">
                  <a16:creationId xmlns:a16="http://schemas.microsoft.com/office/drawing/2014/main" id="{80C9DF65-77E3-E2E7-A030-590A1C6FD0AE}"/>
                </a:ext>
              </a:extLst>
            </p:cNvPr>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1" name="TextBox 11">
              <a:extLst>
                <a:ext uri="{FF2B5EF4-FFF2-40B4-BE49-F238E27FC236}">
                  <a16:creationId xmlns:a16="http://schemas.microsoft.com/office/drawing/2014/main" id="{A12C0955-49AC-E0D2-19B2-B630BC202471}"/>
                </a:ext>
              </a:extLst>
            </p:cNvPr>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87A7BD52-0D4F-E820-C63C-EF4286CD4057}"/>
              </a:ext>
            </a:extLst>
          </p:cNvPr>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13" name="TextBox 13">
            <a:extLst>
              <a:ext uri="{FF2B5EF4-FFF2-40B4-BE49-F238E27FC236}">
                <a16:creationId xmlns:a16="http://schemas.microsoft.com/office/drawing/2014/main" id="{88D83F8B-DFD3-7761-D1EB-9ED6CC9E0E66}"/>
              </a:ext>
            </a:extLst>
          </p:cNvPr>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07/15</a:t>
            </a:r>
          </a:p>
        </p:txBody>
      </p:sp>
      <p:sp>
        <p:nvSpPr>
          <p:cNvPr id="14" name="TextBox 14">
            <a:extLst>
              <a:ext uri="{FF2B5EF4-FFF2-40B4-BE49-F238E27FC236}">
                <a16:creationId xmlns:a16="http://schemas.microsoft.com/office/drawing/2014/main" id="{ED83087C-A988-FBAE-BFB0-D263219C3CA7}"/>
              </a:ext>
            </a:extLst>
          </p:cNvPr>
          <p:cNvSpPr txBox="1"/>
          <p:nvPr/>
        </p:nvSpPr>
        <p:spPr>
          <a:xfrm>
            <a:off x="7178596" y="3212965"/>
            <a:ext cx="5172941" cy="1295786"/>
          </a:xfrm>
          <a:prstGeom prst="rect">
            <a:avLst/>
          </a:prstGeom>
        </p:spPr>
        <p:txBody>
          <a:bodyPr lIns="0" tIns="0" rIns="0" bIns="0" rtlCol="0" anchor="t">
            <a:spAutoFit/>
          </a:bodyPr>
          <a:lstStyle/>
          <a:p>
            <a:pPr algn="l">
              <a:lnSpc>
                <a:spcPts val="2603"/>
              </a:lnSpc>
              <a:spcBef>
                <a:spcPct val="0"/>
              </a:spcBef>
            </a:pPr>
            <a:r>
              <a:rPr lang="en-US" sz="1859">
                <a:solidFill>
                  <a:srgbClr val="FFFFFF"/>
                </a:solidFill>
                <a:latin typeface="Raleway"/>
                <a:ea typeface="Raleway"/>
                <a:cs typeface="Raleway"/>
                <a:sym typeface="Raleway"/>
              </a:rPr>
              <a:t>Lorem ipsum dolor sit amet, consectetur adipiscing elit, sed do eiusmod tempor incididunt ut labore et dolore magna aliqua. Ut enim ad minim veniam, </a:t>
            </a:r>
          </a:p>
        </p:txBody>
      </p:sp>
      <p:sp>
        <p:nvSpPr>
          <p:cNvPr id="15" name="TextBox 15">
            <a:extLst>
              <a:ext uri="{FF2B5EF4-FFF2-40B4-BE49-F238E27FC236}">
                <a16:creationId xmlns:a16="http://schemas.microsoft.com/office/drawing/2014/main" id="{C9C730D6-AAAD-3F26-8FCA-5ECC620F9523}"/>
              </a:ext>
            </a:extLst>
          </p:cNvPr>
          <p:cNvSpPr txBox="1"/>
          <p:nvPr/>
        </p:nvSpPr>
        <p:spPr>
          <a:xfrm>
            <a:off x="7178596" y="2466800"/>
            <a:ext cx="2573569"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Seamless Digital Experiences</a:t>
            </a:r>
          </a:p>
        </p:txBody>
      </p:sp>
      <p:sp>
        <p:nvSpPr>
          <p:cNvPr id="16" name="TextBox 16">
            <a:extLst>
              <a:ext uri="{FF2B5EF4-FFF2-40B4-BE49-F238E27FC236}">
                <a16:creationId xmlns:a16="http://schemas.microsoft.com/office/drawing/2014/main" id="{F78155D1-02E0-C12F-BB5D-5F80249BEC05}"/>
              </a:ext>
            </a:extLst>
          </p:cNvPr>
          <p:cNvSpPr txBox="1"/>
          <p:nvPr/>
        </p:nvSpPr>
        <p:spPr>
          <a:xfrm>
            <a:off x="7178596" y="5647289"/>
            <a:ext cx="5172941" cy="1295786"/>
          </a:xfrm>
          <a:prstGeom prst="rect">
            <a:avLst/>
          </a:prstGeom>
        </p:spPr>
        <p:txBody>
          <a:bodyPr lIns="0" tIns="0" rIns="0" bIns="0" rtlCol="0" anchor="t">
            <a:spAutoFit/>
          </a:bodyPr>
          <a:lstStyle/>
          <a:p>
            <a:pPr algn="l">
              <a:lnSpc>
                <a:spcPts val="2603"/>
              </a:lnSpc>
              <a:spcBef>
                <a:spcPct val="0"/>
              </a:spcBef>
            </a:pPr>
            <a:r>
              <a:rPr lang="en-US" sz="1859">
                <a:solidFill>
                  <a:srgbClr val="FFFFFF"/>
                </a:solidFill>
                <a:latin typeface="Raleway"/>
                <a:ea typeface="Raleway"/>
                <a:cs typeface="Raleway"/>
                <a:sym typeface="Raleway"/>
              </a:rPr>
              <a:t>Lorem ipsum dolor sit amet, consectetur adipiscing elit, sed do eiusmod tempor incididunt ut labore et dolore magna aliqua. Ut enim ad minim veniam, </a:t>
            </a:r>
          </a:p>
        </p:txBody>
      </p:sp>
      <p:sp>
        <p:nvSpPr>
          <p:cNvPr id="17" name="TextBox 17">
            <a:extLst>
              <a:ext uri="{FF2B5EF4-FFF2-40B4-BE49-F238E27FC236}">
                <a16:creationId xmlns:a16="http://schemas.microsoft.com/office/drawing/2014/main" id="{7B798A17-AA90-AAE1-E78E-665F9592DFBB}"/>
              </a:ext>
            </a:extLst>
          </p:cNvPr>
          <p:cNvSpPr txBox="1"/>
          <p:nvPr/>
        </p:nvSpPr>
        <p:spPr>
          <a:xfrm>
            <a:off x="7178596" y="4901124"/>
            <a:ext cx="2573569"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Safe and Secure Environments</a:t>
            </a:r>
          </a:p>
        </p:txBody>
      </p:sp>
    </p:spTree>
    <p:extLst>
      <p:ext uri="{BB962C8B-B14F-4D97-AF65-F5344CB8AC3E}">
        <p14:creationId xmlns:p14="http://schemas.microsoft.com/office/powerpoint/2010/main" val="348101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rot="959659">
            <a:off x="10685495" y="4880284"/>
            <a:ext cx="5177018" cy="4660282"/>
          </a:xfrm>
          <a:custGeom>
            <a:avLst/>
            <a:gdLst/>
            <a:ahLst/>
            <a:cxnLst/>
            <a:rect l="l" t="t" r="r" b="b"/>
            <a:pathLst>
              <a:path w="5177018" h="4660282">
                <a:moveTo>
                  <a:pt x="0" y="0"/>
                </a:moveTo>
                <a:lnTo>
                  <a:pt x="5177018" y="0"/>
                </a:lnTo>
                <a:lnTo>
                  <a:pt x="5177018" y="4660282"/>
                </a:lnTo>
                <a:lnTo>
                  <a:pt x="0" y="4660282"/>
                </a:lnTo>
                <a:lnTo>
                  <a:pt x="0" y="0"/>
                </a:lnTo>
                <a:close/>
              </a:path>
            </a:pathLst>
          </a:custGeom>
          <a:blipFill>
            <a:blip r:embed="rId6"/>
            <a:stretch>
              <a:fillRect/>
            </a:stretch>
          </a:blipFill>
        </p:spPr>
        <p:txBody>
          <a:bodyPr/>
          <a:lstStyle/>
          <a:p>
            <a:endParaRPr lang="de-DE"/>
          </a:p>
        </p:txBody>
      </p:sp>
      <p:grpSp>
        <p:nvGrpSpPr>
          <p:cNvPr id="5" name="Group 5"/>
          <p:cNvGrpSpPr>
            <a:grpSpLocks noChangeAspect="1"/>
          </p:cNvGrpSpPr>
          <p:nvPr/>
        </p:nvGrpSpPr>
        <p:grpSpPr>
          <a:xfrm>
            <a:off x="8297671" y="2285208"/>
            <a:ext cx="9146584" cy="5246370"/>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gradFill rotWithShape="1">
              <a:gsLst>
                <a:gs pos="0">
                  <a:srgbClr val="050D18">
                    <a:alpha val="100000"/>
                  </a:srgbClr>
                </a:gs>
                <a:gs pos="100000">
                  <a:srgbClr val="380935">
                    <a:alpha val="100000"/>
                  </a:srgbClr>
                </a:gs>
              </a:gsLst>
              <a:lin ang="0"/>
            </a:gradFill>
          </p:spPr>
          <p:txBody>
            <a:bodyPr/>
            <a:lstStyle/>
            <a:p>
              <a:endParaRPr lang="de-DE"/>
            </a:p>
          </p:txBody>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E2DE"/>
            </a:solidFill>
          </p:spPr>
          <p:txBody>
            <a:bodyPr/>
            <a:lstStyle/>
            <a:p>
              <a:endParaRPr lang="de-DE"/>
            </a:p>
          </p:txBody>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6C3BE"/>
            </a:solidFill>
          </p:spPr>
          <p:txBody>
            <a:bodyPr/>
            <a:lstStyle/>
            <a:p>
              <a:endParaRPr lang="de-DE"/>
            </a:p>
          </p:txBody>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txBody>
            <a:bodyPr/>
            <a:lstStyle/>
            <a:p>
              <a:endParaRPr lang="de-DE"/>
            </a:p>
          </p:txBody>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7"/>
              <a:stretch>
                <a:fillRect t="-3261" b="-3261"/>
              </a:stretch>
            </a:blipFill>
          </p:spPr>
          <p:txBody>
            <a:bodyPr/>
            <a:lstStyle/>
            <a:p>
              <a:endParaRPr lang="de-DE"/>
            </a:p>
          </p:txBody>
        </p:sp>
      </p:grpSp>
      <p:sp>
        <p:nvSpPr>
          <p:cNvPr id="11" name="TextBox 11"/>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12" name="TextBox 12"/>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09/15</a:t>
            </a:r>
          </a:p>
        </p:txBody>
      </p:sp>
      <p:sp>
        <p:nvSpPr>
          <p:cNvPr id="13" name="TextBox 13"/>
          <p:cNvSpPr txBox="1"/>
          <p:nvPr/>
        </p:nvSpPr>
        <p:spPr>
          <a:xfrm>
            <a:off x="1619492" y="2634615"/>
            <a:ext cx="6459864" cy="3147719"/>
          </a:xfrm>
          <a:prstGeom prst="rect">
            <a:avLst/>
          </a:prstGeom>
        </p:spPr>
        <p:txBody>
          <a:bodyPr lIns="0" tIns="0" rIns="0" bIns="0" rtlCol="0" anchor="t">
            <a:spAutoFit/>
          </a:bodyPr>
          <a:lstStyle/>
          <a:p>
            <a:pPr algn="l">
              <a:lnSpc>
                <a:spcPts val="12239"/>
              </a:lnSpc>
            </a:pPr>
            <a:r>
              <a:rPr lang="en-US" sz="11229">
                <a:solidFill>
                  <a:srgbClr val="FFFFFF"/>
                </a:solidFill>
                <a:latin typeface="Anton"/>
                <a:ea typeface="Anton"/>
                <a:cs typeface="Anton"/>
                <a:sym typeface="Anton"/>
              </a:rPr>
              <a:t>USER EXPERIENCE</a:t>
            </a:r>
          </a:p>
        </p:txBody>
      </p:sp>
      <p:sp>
        <p:nvSpPr>
          <p:cNvPr id="14" name="TextBox 14"/>
          <p:cNvSpPr txBox="1"/>
          <p:nvPr/>
        </p:nvSpPr>
        <p:spPr>
          <a:xfrm>
            <a:off x="1619492" y="5993753"/>
            <a:ext cx="6033007" cy="1216672"/>
          </a:xfrm>
          <a:prstGeom prst="rect">
            <a:avLst/>
          </a:prstGeom>
        </p:spPr>
        <p:txBody>
          <a:bodyPr lIns="0" tIns="0" rIns="0" bIns="0" rtlCol="0" anchor="t">
            <a:spAutoFit/>
          </a:bodyPr>
          <a:lstStyle/>
          <a:p>
            <a:pPr algn="l">
              <a:lnSpc>
                <a:spcPts val="3289"/>
              </a:lnSpc>
              <a:spcBef>
                <a:spcPct val="0"/>
              </a:spcBef>
            </a:pPr>
            <a:r>
              <a:rPr lang="en-US" sz="2349">
                <a:solidFill>
                  <a:srgbClr val="FFFFFF"/>
                </a:solidFill>
                <a:latin typeface="Raleway"/>
                <a:ea typeface="Raleway"/>
                <a:cs typeface="Raleway"/>
                <a:sym typeface="Raleway"/>
              </a:rPr>
              <a:t>Lorem ipsum dolor sit amet, consectetur adipiscing elit, sed do eiusmod tempor incididunt ut labore et dolore magna aliqua.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4" name="Group 4"/>
          <p:cNvGrpSpPr>
            <a:grpSpLocks noChangeAspect="1"/>
          </p:cNvGrpSpPr>
          <p:nvPr/>
        </p:nvGrpSpPr>
        <p:grpSpPr>
          <a:xfrm>
            <a:off x="3127342" y="4888183"/>
            <a:ext cx="3969987" cy="7855302"/>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gradFill rotWithShape="1">
              <a:gsLst>
                <a:gs pos="0">
                  <a:srgbClr val="050D18">
                    <a:alpha val="100000"/>
                  </a:srgbClr>
                </a:gs>
                <a:gs pos="100000">
                  <a:srgbClr val="380935">
                    <a:alpha val="100000"/>
                  </a:srgbClr>
                </a:gs>
              </a:gsLst>
              <a:lin ang="0"/>
            </a:gradFill>
          </p:spPr>
          <p:txBody>
            <a:bodyPr/>
            <a:lstStyle/>
            <a:p>
              <a:endParaRPr lang="de-DE"/>
            </a:p>
          </p:txBody>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0207" r="-85050"/>
              </a:stretch>
            </a:blipFill>
          </p:spPr>
          <p:txBody>
            <a:bodyPr/>
            <a:lstStyle/>
            <a:p>
              <a:endParaRPr lang="de-DE"/>
            </a:p>
          </p:txBody>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de-DE"/>
            </a:p>
          </p:txBody>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txBody>
            <a:bodyPr/>
            <a:lstStyle/>
            <a:p>
              <a:endParaRPr lang="de-DE"/>
            </a:p>
          </p:txBody>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de-DE"/>
            </a:p>
          </p:txBody>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de-DE"/>
            </a:p>
          </p:txBody>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de-DE"/>
            </a:p>
          </p:txBody>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de-DE"/>
            </a:p>
          </p:txBody>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de-DE"/>
            </a:p>
          </p:txBody>
        </p:sp>
      </p:grpSp>
      <p:grpSp>
        <p:nvGrpSpPr>
          <p:cNvPr id="14" name="Group 14"/>
          <p:cNvGrpSpPr/>
          <p:nvPr/>
        </p:nvGrpSpPr>
        <p:grpSpPr>
          <a:xfrm>
            <a:off x="8778548" y="2529385"/>
            <a:ext cx="2359620" cy="1778702"/>
            <a:chOff x="0" y="0"/>
            <a:chExt cx="621464" cy="468465"/>
          </a:xfrm>
        </p:grpSpPr>
        <p:sp>
          <p:nvSpPr>
            <p:cNvPr id="15" name="Freeform 15"/>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6" name="TextBox 16"/>
            <p:cNvSpPr txBox="1"/>
            <p:nvPr/>
          </p:nvSpPr>
          <p:spPr>
            <a:xfrm>
              <a:off x="0" y="-38100"/>
              <a:ext cx="621464" cy="50656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8778548" y="4493172"/>
            <a:ext cx="2359620" cy="1778702"/>
            <a:chOff x="0" y="0"/>
            <a:chExt cx="621464" cy="468465"/>
          </a:xfrm>
        </p:grpSpPr>
        <p:sp>
          <p:nvSpPr>
            <p:cNvPr id="18" name="Freeform 18"/>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9" name="TextBox 19"/>
            <p:cNvSpPr txBox="1"/>
            <p:nvPr/>
          </p:nvSpPr>
          <p:spPr>
            <a:xfrm>
              <a:off x="0" y="-38100"/>
              <a:ext cx="621464" cy="506565"/>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8778548" y="6452849"/>
            <a:ext cx="2359620" cy="1778702"/>
            <a:chOff x="0" y="0"/>
            <a:chExt cx="621464" cy="468465"/>
          </a:xfrm>
        </p:grpSpPr>
        <p:sp>
          <p:nvSpPr>
            <p:cNvPr id="21" name="Freeform 21"/>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22" name="TextBox 22"/>
            <p:cNvSpPr txBox="1"/>
            <p:nvPr/>
          </p:nvSpPr>
          <p:spPr>
            <a:xfrm>
              <a:off x="0" y="-38100"/>
              <a:ext cx="621464" cy="50656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8637726" y="2388563"/>
            <a:ext cx="281644" cy="28164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txBody>
            <a:bodyPr/>
            <a:lstStyle/>
            <a:p>
              <a:endParaRPr lang="de-DE"/>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05/15</a:t>
            </a:r>
          </a:p>
        </p:txBody>
      </p:sp>
      <p:sp>
        <p:nvSpPr>
          <p:cNvPr id="28" name="TextBox 28"/>
          <p:cNvSpPr txBox="1"/>
          <p:nvPr/>
        </p:nvSpPr>
        <p:spPr>
          <a:xfrm>
            <a:off x="1619492" y="2278588"/>
            <a:ext cx="6108171" cy="2214584"/>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COMPONY </a:t>
            </a:r>
          </a:p>
          <a:p>
            <a:pPr algn="l">
              <a:lnSpc>
                <a:spcPts val="8688"/>
              </a:lnSpc>
            </a:pPr>
            <a:r>
              <a:rPr lang="en-US" sz="7971">
                <a:solidFill>
                  <a:srgbClr val="FFFFFF"/>
                </a:solidFill>
                <a:latin typeface="Anton"/>
                <a:ea typeface="Anton"/>
                <a:cs typeface="Anton"/>
                <a:sym typeface="Anton"/>
              </a:rPr>
              <a:t>OPPORTUNITIES</a:t>
            </a:r>
          </a:p>
        </p:txBody>
      </p:sp>
      <p:sp>
        <p:nvSpPr>
          <p:cNvPr id="29" name="TextBox 29"/>
          <p:cNvSpPr txBox="1"/>
          <p:nvPr/>
        </p:nvSpPr>
        <p:spPr>
          <a:xfrm>
            <a:off x="9144000" y="2995644"/>
            <a:ext cx="1481999" cy="10471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New business models</a:t>
            </a:r>
          </a:p>
        </p:txBody>
      </p:sp>
      <p:sp>
        <p:nvSpPr>
          <p:cNvPr id="30" name="TextBox 30"/>
          <p:cNvSpPr txBox="1"/>
          <p:nvPr/>
        </p:nvSpPr>
        <p:spPr>
          <a:xfrm>
            <a:off x="11618487" y="2747031"/>
            <a:ext cx="5418091" cy="1295786"/>
          </a:xfrm>
          <a:prstGeom prst="rect">
            <a:avLst/>
          </a:prstGeom>
        </p:spPr>
        <p:txBody>
          <a:bodyPr lIns="0" tIns="0" rIns="0" bIns="0" rtlCol="0" anchor="t">
            <a:spAutoFit/>
          </a:bodyPr>
          <a:lstStyle/>
          <a:p>
            <a:pPr algn="l">
              <a:lnSpc>
                <a:spcPts val="2603"/>
              </a:lnSpc>
              <a:spcBef>
                <a:spcPct val="0"/>
              </a:spcBef>
            </a:pPr>
            <a:r>
              <a:rPr lang="en-US" sz="1859">
                <a:solidFill>
                  <a:srgbClr val="FFFFFF"/>
                </a:solidFill>
                <a:latin typeface="Raleway"/>
                <a:ea typeface="Raleway"/>
                <a:cs typeface="Raleway"/>
                <a:sym typeface="Raleway"/>
              </a:rPr>
              <a:t>Lorem ipsum dolor sit amet, consectetur adipiscing elit, sed do eiusmod tempor incididunt ut labore et dolore magna aliqua. Ut enim ad minim veniam, </a:t>
            </a:r>
          </a:p>
        </p:txBody>
      </p:sp>
      <p:sp>
        <p:nvSpPr>
          <p:cNvPr id="31" name="TextBox 31"/>
          <p:cNvSpPr txBox="1"/>
          <p:nvPr/>
        </p:nvSpPr>
        <p:spPr>
          <a:xfrm>
            <a:off x="9144000" y="4863699"/>
            <a:ext cx="1885040" cy="10471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Enhanced Social Interactions</a:t>
            </a:r>
          </a:p>
        </p:txBody>
      </p:sp>
      <p:sp>
        <p:nvSpPr>
          <p:cNvPr id="32" name="TextBox 32"/>
          <p:cNvSpPr txBox="1"/>
          <p:nvPr/>
        </p:nvSpPr>
        <p:spPr>
          <a:xfrm>
            <a:off x="11618487" y="4710818"/>
            <a:ext cx="5418091" cy="1295786"/>
          </a:xfrm>
          <a:prstGeom prst="rect">
            <a:avLst/>
          </a:prstGeom>
        </p:spPr>
        <p:txBody>
          <a:bodyPr lIns="0" tIns="0" rIns="0" bIns="0" rtlCol="0" anchor="t">
            <a:spAutoFit/>
          </a:bodyPr>
          <a:lstStyle/>
          <a:p>
            <a:pPr algn="l">
              <a:lnSpc>
                <a:spcPts val="2603"/>
              </a:lnSpc>
              <a:spcBef>
                <a:spcPct val="0"/>
              </a:spcBef>
            </a:pPr>
            <a:r>
              <a:rPr lang="en-US" sz="1859">
                <a:solidFill>
                  <a:srgbClr val="FFFFFF"/>
                </a:solidFill>
                <a:latin typeface="Raleway"/>
                <a:ea typeface="Raleway"/>
                <a:cs typeface="Raleway"/>
                <a:sym typeface="Raleway"/>
              </a:rPr>
              <a:t>Lorem ipsum dolor sit amet, consectetur adipiscing elit, sed do eiusmod tempor incididunt ut labore et dolore magna aliqua. Ut enim ad minim veniam, </a:t>
            </a:r>
          </a:p>
        </p:txBody>
      </p:sp>
      <p:sp>
        <p:nvSpPr>
          <p:cNvPr id="33" name="TextBox 33"/>
          <p:cNvSpPr txBox="1"/>
          <p:nvPr/>
        </p:nvSpPr>
        <p:spPr>
          <a:xfrm>
            <a:off x="9144000" y="6823377"/>
            <a:ext cx="1885040" cy="10471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Innovative Marketing Strategies</a:t>
            </a:r>
          </a:p>
        </p:txBody>
      </p:sp>
      <p:sp>
        <p:nvSpPr>
          <p:cNvPr id="34" name="TextBox 34"/>
          <p:cNvSpPr txBox="1"/>
          <p:nvPr/>
        </p:nvSpPr>
        <p:spPr>
          <a:xfrm>
            <a:off x="11618487" y="6670495"/>
            <a:ext cx="5418091" cy="1295786"/>
          </a:xfrm>
          <a:prstGeom prst="rect">
            <a:avLst/>
          </a:prstGeom>
        </p:spPr>
        <p:txBody>
          <a:bodyPr lIns="0" tIns="0" rIns="0" bIns="0" rtlCol="0" anchor="t">
            <a:spAutoFit/>
          </a:bodyPr>
          <a:lstStyle/>
          <a:p>
            <a:pPr algn="l">
              <a:lnSpc>
                <a:spcPts val="2603"/>
              </a:lnSpc>
              <a:spcBef>
                <a:spcPct val="0"/>
              </a:spcBef>
            </a:pPr>
            <a:r>
              <a:rPr lang="en-US" sz="1859">
                <a:solidFill>
                  <a:srgbClr val="FFFFFF"/>
                </a:solidFill>
                <a:latin typeface="Raleway"/>
                <a:ea typeface="Raleway"/>
                <a:cs typeface="Raleway"/>
                <a:sym typeface="Raleway"/>
              </a:rPr>
              <a:t>Lorem ipsum dolor sit amet, consectetur adipiscing elit, sed do eiusmod tempor incididunt ut labore et dolore magna aliqua. Ut enim ad minim veniam, </a:t>
            </a:r>
          </a:p>
        </p:txBody>
      </p:sp>
      <p:grpSp>
        <p:nvGrpSpPr>
          <p:cNvPr id="35" name="Group 35"/>
          <p:cNvGrpSpPr/>
          <p:nvPr/>
        </p:nvGrpSpPr>
        <p:grpSpPr>
          <a:xfrm>
            <a:off x="8637726" y="4420706"/>
            <a:ext cx="281644" cy="28164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txBody>
            <a:bodyPr/>
            <a:lstStyle/>
            <a:p>
              <a:endParaRPr lang="de-DE"/>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8637726" y="6407901"/>
            <a:ext cx="281644" cy="28164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txBody>
            <a:bodyPr/>
            <a:lstStyle/>
            <a:p>
              <a:endParaRPr lang="de-DE"/>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6"/>
            <a:stretch>
              <a:fillRect/>
            </a:stretch>
          </a:blipFill>
        </p:spPr>
        <p:txBody>
          <a:bodyPr/>
          <a:lstStyle/>
          <a:p>
            <a:endParaRPr lang="de-DE"/>
          </a:p>
        </p:txBody>
      </p:sp>
      <p:sp>
        <p:nvSpPr>
          <p:cNvPr id="5" name="TextBox 5"/>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10/15</a:t>
            </a:r>
          </a:p>
        </p:txBody>
      </p:sp>
      <p:sp>
        <p:nvSpPr>
          <p:cNvPr id="7" name="TextBox 7"/>
          <p:cNvSpPr txBox="1"/>
          <p:nvPr/>
        </p:nvSpPr>
        <p:spPr>
          <a:xfrm>
            <a:off x="1771892" y="2430988"/>
            <a:ext cx="6108171" cy="2214584"/>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MARKET</a:t>
            </a:r>
          </a:p>
          <a:p>
            <a:pPr algn="l">
              <a:lnSpc>
                <a:spcPts val="8688"/>
              </a:lnSpc>
            </a:pPr>
            <a:r>
              <a:rPr lang="en-US" sz="7971">
                <a:solidFill>
                  <a:srgbClr val="FFFFFF"/>
                </a:solidFill>
                <a:latin typeface="Anton"/>
                <a:ea typeface="Anton"/>
                <a:cs typeface="Anton"/>
                <a:sym typeface="Anton"/>
              </a:rPr>
              <a:t>POTENTIAL</a:t>
            </a:r>
          </a:p>
        </p:txBody>
      </p:sp>
      <p:grpSp>
        <p:nvGrpSpPr>
          <p:cNvPr id="8" name="Group 8"/>
          <p:cNvGrpSpPr/>
          <p:nvPr/>
        </p:nvGrpSpPr>
        <p:grpSpPr>
          <a:xfrm>
            <a:off x="8778548" y="2227104"/>
            <a:ext cx="2359620" cy="334471"/>
            <a:chOff x="0" y="0"/>
            <a:chExt cx="621464" cy="88091"/>
          </a:xfrm>
        </p:grpSpPr>
        <p:sp>
          <p:nvSpPr>
            <p:cNvPr id="9" name="Freeform 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0" name="TextBox 1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78548" y="2962057"/>
            <a:ext cx="1481999" cy="10471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Rapid Growth Forecast</a:t>
            </a:r>
          </a:p>
        </p:txBody>
      </p:sp>
      <p:sp>
        <p:nvSpPr>
          <p:cNvPr id="12" name="TextBox 12"/>
          <p:cNvSpPr txBox="1"/>
          <p:nvPr/>
        </p:nvSpPr>
        <p:spPr>
          <a:xfrm>
            <a:off x="11072460" y="2889055"/>
            <a:ext cx="5964118" cy="1136027"/>
          </a:xfrm>
          <a:prstGeom prst="rect">
            <a:avLst/>
          </a:prstGeom>
        </p:spPr>
        <p:txBody>
          <a:bodyPr lIns="0" tIns="0" rIns="0" bIns="0" rtlCol="0" anchor="t">
            <a:spAutoFit/>
          </a:bodyPr>
          <a:lstStyle/>
          <a:p>
            <a:pPr algn="l">
              <a:lnSpc>
                <a:spcPts val="3009"/>
              </a:lnSpc>
              <a:spcBef>
                <a:spcPct val="0"/>
              </a:spcBef>
            </a:pPr>
            <a:r>
              <a:rPr lang="en-US" sz="2149">
                <a:solidFill>
                  <a:srgbClr val="FFFFFF"/>
                </a:solidFill>
                <a:latin typeface="Raleway"/>
                <a:ea typeface="Raleway"/>
                <a:cs typeface="Raleway"/>
                <a:sym typeface="Raleway"/>
              </a:rPr>
              <a:t>Lorem ipsum dolor sit amet, consectetur adipiscing elit, sed do eiusmod tempor incididunt ut labore et dolore magna aliqua. </a:t>
            </a:r>
          </a:p>
        </p:txBody>
      </p:sp>
      <p:grpSp>
        <p:nvGrpSpPr>
          <p:cNvPr id="13" name="Group 13"/>
          <p:cNvGrpSpPr/>
          <p:nvPr/>
        </p:nvGrpSpPr>
        <p:grpSpPr>
          <a:xfrm>
            <a:off x="8778548" y="4415607"/>
            <a:ext cx="2359620" cy="334471"/>
            <a:chOff x="0" y="0"/>
            <a:chExt cx="621464" cy="88091"/>
          </a:xfrm>
        </p:grpSpPr>
        <p:sp>
          <p:nvSpPr>
            <p:cNvPr id="14" name="Freeform 14"/>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5" name="TextBox 15"/>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778548" y="5150560"/>
            <a:ext cx="1851454" cy="10471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Diverse Industry applications</a:t>
            </a:r>
          </a:p>
        </p:txBody>
      </p:sp>
      <p:sp>
        <p:nvSpPr>
          <p:cNvPr id="17" name="TextBox 17"/>
          <p:cNvSpPr txBox="1"/>
          <p:nvPr/>
        </p:nvSpPr>
        <p:spPr>
          <a:xfrm>
            <a:off x="11072460" y="5061706"/>
            <a:ext cx="5964118" cy="1136027"/>
          </a:xfrm>
          <a:prstGeom prst="rect">
            <a:avLst/>
          </a:prstGeom>
        </p:spPr>
        <p:txBody>
          <a:bodyPr lIns="0" tIns="0" rIns="0" bIns="0" rtlCol="0" anchor="t">
            <a:spAutoFit/>
          </a:bodyPr>
          <a:lstStyle/>
          <a:p>
            <a:pPr algn="l">
              <a:lnSpc>
                <a:spcPts val="3009"/>
              </a:lnSpc>
              <a:spcBef>
                <a:spcPct val="0"/>
              </a:spcBef>
            </a:pPr>
            <a:r>
              <a:rPr lang="en-US" sz="2149">
                <a:solidFill>
                  <a:srgbClr val="FFFFFF"/>
                </a:solidFill>
                <a:latin typeface="Raleway"/>
                <a:ea typeface="Raleway"/>
                <a:cs typeface="Raleway"/>
                <a:sym typeface="Raleway"/>
              </a:rPr>
              <a:t>Lorem ipsum dolor sit amet, consectetur adipiscing elit, sed do eiusmod tempor incididunt ut labore et dolore magna aliqua. </a:t>
            </a:r>
          </a:p>
        </p:txBody>
      </p:sp>
      <p:grpSp>
        <p:nvGrpSpPr>
          <p:cNvPr id="18" name="Group 18"/>
          <p:cNvGrpSpPr/>
          <p:nvPr/>
        </p:nvGrpSpPr>
        <p:grpSpPr>
          <a:xfrm>
            <a:off x="8778548" y="6604110"/>
            <a:ext cx="2359620" cy="334471"/>
            <a:chOff x="0" y="0"/>
            <a:chExt cx="621464" cy="88091"/>
          </a:xfrm>
        </p:grpSpPr>
        <p:sp>
          <p:nvSpPr>
            <p:cNvPr id="19" name="Freeform 1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20" name="TextBox 2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8778548" y="7339063"/>
            <a:ext cx="1666726"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Expanding User Base</a:t>
            </a:r>
          </a:p>
        </p:txBody>
      </p:sp>
      <p:sp>
        <p:nvSpPr>
          <p:cNvPr id="22" name="TextBox 22"/>
          <p:cNvSpPr txBox="1"/>
          <p:nvPr/>
        </p:nvSpPr>
        <p:spPr>
          <a:xfrm>
            <a:off x="11072460" y="7266061"/>
            <a:ext cx="5964118" cy="1136027"/>
          </a:xfrm>
          <a:prstGeom prst="rect">
            <a:avLst/>
          </a:prstGeom>
        </p:spPr>
        <p:txBody>
          <a:bodyPr lIns="0" tIns="0" rIns="0" bIns="0" rtlCol="0" anchor="t">
            <a:spAutoFit/>
          </a:bodyPr>
          <a:lstStyle/>
          <a:p>
            <a:pPr algn="l">
              <a:lnSpc>
                <a:spcPts val="3009"/>
              </a:lnSpc>
              <a:spcBef>
                <a:spcPct val="0"/>
              </a:spcBef>
            </a:pPr>
            <a:r>
              <a:rPr lang="en-US" sz="2149">
                <a:solidFill>
                  <a:srgbClr val="FFFFFF"/>
                </a:solidFill>
                <a:latin typeface="Raleway"/>
                <a:ea typeface="Raleway"/>
                <a:cs typeface="Raleway"/>
                <a:sym typeface="Raleway"/>
              </a:rPr>
              <a:t>Lorem ipsum dolor sit amet, consectetur adipiscing elit, sed do eiusmod tempor incididunt ut labore et dolore magna aliqua.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grpSp>
        <p:nvGrpSpPr>
          <p:cNvPr id="4" name="Group 4"/>
          <p:cNvGrpSpPr/>
          <p:nvPr/>
        </p:nvGrpSpPr>
        <p:grpSpPr>
          <a:xfrm>
            <a:off x="1755470" y="4146235"/>
            <a:ext cx="3685356" cy="1431063"/>
            <a:chOff x="0" y="0"/>
            <a:chExt cx="812800" cy="315619"/>
          </a:xfrm>
        </p:grpSpPr>
        <p:sp>
          <p:nvSpPr>
            <p:cNvPr id="5" name="Freeform 5"/>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6" name="TextBox 6"/>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7301322" y="4146235"/>
            <a:ext cx="3685356" cy="1431063"/>
            <a:chOff x="0" y="0"/>
            <a:chExt cx="812800" cy="315619"/>
          </a:xfrm>
        </p:grpSpPr>
        <p:sp>
          <p:nvSpPr>
            <p:cNvPr id="8" name="Freeform 8"/>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9" name="TextBox 9"/>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848456" y="4146235"/>
            <a:ext cx="3685356" cy="1431063"/>
            <a:chOff x="0" y="0"/>
            <a:chExt cx="812800" cy="315619"/>
          </a:xfrm>
        </p:grpSpPr>
        <p:sp>
          <p:nvSpPr>
            <p:cNvPr id="11" name="Freeform 11"/>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2" name="TextBox 12"/>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5440826" y="4880817"/>
            <a:ext cx="1860496" cy="0"/>
          </a:xfrm>
          <a:prstGeom prst="line">
            <a:avLst/>
          </a:prstGeom>
          <a:ln w="38100" cap="flat">
            <a:solidFill>
              <a:srgbClr val="FFFFFF"/>
            </a:solidFill>
            <a:prstDash val="solid"/>
            <a:headEnd type="diamond" w="lg" len="lg"/>
            <a:tailEnd type="diamond" w="lg" len="lg"/>
          </a:ln>
        </p:spPr>
        <p:txBody>
          <a:bodyPr/>
          <a:lstStyle/>
          <a:p>
            <a:endParaRPr lang="de-DE"/>
          </a:p>
        </p:txBody>
      </p:sp>
      <p:sp>
        <p:nvSpPr>
          <p:cNvPr id="14" name="AutoShape 14"/>
          <p:cNvSpPr/>
          <p:nvPr/>
        </p:nvSpPr>
        <p:spPr>
          <a:xfrm>
            <a:off x="10986678" y="4861767"/>
            <a:ext cx="1860496" cy="0"/>
          </a:xfrm>
          <a:prstGeom prst="line">
            <a:avLst/>
          </a:prstGeom>
          <a:ln w="38100" cap="flat">
            <a:solidFill>
              <a:srgbClr val="FFFFFF"/>
            </a:solidFill>
            <a:prstDash val="solid"/>
            <a:headEnd type="diamond" w="lg" len="lg"/>
            <a:tailEnd type="diamond" w="lg" len="lg"/>
          </a:ln>
        </p:spPr>
        <p:txBody>
          <a:bodyPr/>
          <a:lstStyle/>
          <a:p>
            <a:endParaRPr lang="de-DE"/>
          </a:p>
        </p:txBody>
      </p:sp>
      <p:sp>
        <p:nvSpPr>
          <p:cNvPr id="15" name="TextBox 15"/>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16" name="TextBox 16"/>
          <p:cNvSpPr txBox="1"/>
          <p:nvPr/>
        </p:nvSpPr>
        <p:spPr>
          <a:xfrm>
            <a:off x="6123501" y="2246261"/>
            <a:ext cx="6040997" cy="1121005"/>
          </a:xfrm>
          <a:prstGeom prst="rect">
            <a:avLst/>
          </a:prstGeom>
        </p:spPr>
        <p:txBody>
          <a:bodyPr lIns="0" tIns="0" rIns="0" bIns="0" rtlCol="0" anchor="t">
            <a:spAutoFit/>
          </a:bodyPr>
          <a:lstStyle/>
          <a:p>
            <a:pPr algn="ctr">
              <a:lnSpc>
                <a:spcPts val="8688"/>
              </a:lnSpc>
            </a:pPr>
            <a:r>
              <a:rPr lang="en-US" sz="7971">
                <a:solidFill>
                  <a:srgbClr val="FFFFFF"/>
                </a:solidFill>
                <a:latin typeface="Anton"/>
                <a:ea typeface="Anton"/>
                <a:cs typeface="Anton"/>
                <a:sym typeface="Anton"/>
              </a:rPr>
              <a:t>CASE STUDIES</a:t>
            </a:r>
          </a:p>
        </p:txBody>
      </p:sp>
      <p:sp>
        <p:nvSpPr>
          <p:cNvPr id="17" name="TextBox 17"/>
          <p:cNvSpPr txBox="1"/>
          <p:nvPr/>
        </p:nvSpPr>
        <p:spPr>
          <a:xfrm>
            <a:off x="2061497" y="4445090"/>
            <a:ext cx="3073303" cy="842878"/>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Successful Virtual Events</a:t>
            </a:r>
          </a:p>
        </p:txBody>
      </p:sp>
      <p:sp>
        <p:nvSpPr>
          <p:cNvPr id="18" name="TextBox 18"/>
          <p:cNvSpPr txBox="1"/>
          <p:nvPr/>
        </p:nvSpPr>
        <p:spPr>
          <a:xfrm>
            <a:off x="1377031" y="6037766"/>
            <a:ext cx="4442234" cy="1547678"/>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Lorem ipsum dolor sit amet, consectetur adipiscing elit, sed do eiusmod tempor incididunt ut labore et dolore magna aliqua. </a:t>
            </a:r>
          </a:p>
        </p:txBody>
      </p:sp>
      <p:sp>
        <p:nvSpPr>
          <p:cNvPr id="19" name="TextBox 19"/>
          <p:cNvSpPr txBox="1"/>
          <p:nvPr/>
        </p:nvSpPr>
        <p:spPr>
          <a:xfrm>
            <a:off x="7607349" y="4445090"/>
            <a:ext cx="3073303" cy="842878"/>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Gaming Industry Integration</a:t>
            </a:r>
          </a:p>
        </p:txBody>
      </p:sp>
      <p:sp>
        <p:nvSpPr>
          <p:cNvPr id="20" name="TextBox 20"/>
          <p:cNvSpPr txBox="1"/>
          <p:nvPr/>
        </p:nvSpPr>
        <p:spPr>
          <a:xfrm>
            <a:off x="6922883" y="6037766"/>
            <a:ext cx="4442234" cy="1547678"/>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Lorem ipsum dolor sit amet, consectetur adipiscing elit, sed do eiusmod tempor incididunt ut labore et dolore magna aliqua. </a:t>
            </a:r>
          </a:p>
        </p:txBody>
      </p:sp>
      <p:sp>
        <p:nvSpPr>
          <p:cNvPr id="21" name="TextBox 21"/>
          <p:cNvSpPr txBox="1"/>
          <p:nvPr/>
        </p:nvSpPr>
        <p:spPr>
          <a:xfrm>
            <a:off x="13154482" y="4445090"/>
            <a:ext cx="2972542" cy="842878"/>
          </a:xfrm>
          <a:prstGeom prst="rect">
            <a:avLst/>
          </a:prstGeom>
        </p:spPr>
        <p:txBody>
          <a:bodyPr lIns="0" tIns="0" rIns="0" bIns="0" rtlCol="0" anchor="t">
            <a:spAutoFit/>
          </a:bodyPr>
          <a:lstStyle/>
          <a:p>
            <a:pPr algn="ctr">
              <a:lnSpc>
                <a:spcPts val="3246"/>
              </a:lnSpc>
            </a:pPr>
            <a:r>
              <a:rPr lang="en-US" sz="2925" b="1">
                <a:solidFill>
                  <a:srgbClr val="FFFFFF"/>
                </a:solidFill>
                <a:latin typeface="Raleway Bold"/>
                <a:ea typeface="Raleway Bold"/>
                <a:cs typeface="Raleway Bold"/>
                <a:sym typeface="Raleway Bold"/>
              </a:rPr>
              <a:t>Virtual Real Estate</a:t>
            </a:r>
          </a:p>
        </p:txBody>
      </p:sp>
      <p:sp>
        <p:nvSpPr>
          <p:cNvPr id="22" name="TextBox 22"/>
          <p:cNvSpPr txBox="1"/>
          <p:nvPr/>
        </p:nvSpPr>
        <p:spPr>
          <a:xfrm>
            <a:off x="12470017" y="6037766"/>
            <a:ext cx="4442234" cy="1547678"/>
          </a:xfrm>
          <a:prstGeom prst="rect">
            <a:avLst/>
          </a:prstGeom>
        </p:spPr>
        <p:txBody>
          <a:bodyPr lIns="0" tIns="0" rIns="0" bIns="0" rtlCol="0" anchor="t">
            <a:spAutoFit/>
          </a:bodyPr>
          <a:lstStyle/>
          <a:p>
            <a:pPr algn="ctr">
              <a:lnSpc>
                <a:spcPts val="3109"/>
              </a:lnSpc>
              <a:spcBef>
                <a:spcPct val="0"/>
              </a:spcBef>
            </a:pPr>
            <a:r>
              <a:rPr lang="en-US" sz="2220">
                <a:solidFill>
                  <a:srgbClr val="FFFFFF"/>
                </a:solidFill>
                <a:latin typeface="Raleway"/>
                <a:ea typeface="Raleway"/>
                <a:cs typeface="Raleway"/>
                <a:sym typeface="Raleway"/>
              </a:rPr>
              <a:t>Lorem ipsum dolor sit amet, consectetur adipiscing elit, sed do eiusmod tempor incididunt ut labore et dolore magna aliqua. </a:t>
            </a:r>
          </a:p>
        </p:txBody>
      </p:sp>
      <p:sp>
        <p:nvSpPr>
          <p:cNvPr id="23" name="TextBox 23"/>
          <p:cNvSpPr txBox="1"/>
          <p:nvPr/>
        </p:nvSpPr>
        <p:spPr>
          <a:xfrm>
            <a:off x="1466773" y="9030085"/>
            <a:ext cx="1323748" cy="418226"/>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11/15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rot="-545388">
            <a:off x="4187227" y="5365567"/>
            <a:ext cx="4032087" cy="3629631"/>
          </a:xfrm>
          <a:custGeom>
            <a:avLst/>
            <a:gdLst/>
            <a:ahLst/>
            <a:cxnLst/>
            <a:rect l="l" t="t" r="r" b="b"/>
            <a:pathLst>
              <a:path w="4032087" h="3629631">
                <a:moveTo>
                  <a:pt x="0" y="0"/>
                </a:moveTo>
                <a:lnTo>
                  <a:pt x="4032087" y="0"/>
                </a:lnTo>
                <a:lnTo>
                  <a:pt x="4032087" y="3629631"/>
                </a:lnTo>
                <a:lnTo>
                  <a:pt x="0" y="3629631"/>
                </a:lnTo>
                <a:lnTo>
                  <a:pt x="0" y="0"/>
                </a:lnTo>
                <a:close/>
              </a:path>
            </a:pathLst>
          </a:custGeom>
          <a:blipFill>
            <a:blip r:embed="rId6"/>
            <a:stretch>
              <a:fillRect/>
            </a:stretch>
          </a:blipFill>
        </p:spPr>
        <p:txBody>
          <a:bodyPr/>
          <a:lstStyle/>
          <a:p>
            <a:endParaRPr lang="de-DE"/>
          </a:p>
        </p:txBody>
      </p:sp>
      <p:sp>
        <p:nvSpPr>
          <p:cNvPr id="5" name="Freeform 5"/>
          <p:cNvSpPr/>
          <p:nvPr/>
        </p:nvSpPr>
        <p:spPr>
          <a:xfrm>
            <a:off x="1028700" y="2586770"/>
            <a:ext cx="7218264" cy="5779329"/>
          </a:xfrm>
          <a:custGeom>
            <a:avLst/>
            <a:gdLst/>
            <a:ahLst/>
            <a:cxnLst/>
            <a:rect l="l" t="t" r="r" b="b"/>
            <a:pathLst>
              <a:path w="7218264" h="5779329">
                <a:moveTo>
                  <a:pt x="0" y="0"/>
                </a:moveTo>
                <a:lnTo>
                  <a:pt x="7218264" y="0"/>
                </a:lnTo>
                <a:lnTo>
                  <a:pt x="7218264" y="5779329"/>
                </a:lnTo>
                <a:lnTo>
                  <a:pt x="0" y="5779329"/>
                </a:lnTo>
                <a:lnTo>
                  <a:pt x="0" y="0"/>
                </a:lnTo>
                <a:close/>
              </a:path>
            </a:pathLst>
          </a:custGeom>
          <a:blipFill>
            <a:blip r:embed="rId7"/>
            <a:stretch>
              <a:fillRect/>
            </a:stretch>
          </a:blipFill>
        </p:spPr>
        <p:txBody>
          <a:bodyPr/>
          <a:lstStyle/>
          <a:p>
            <a:endParaRPr lang="de-DE"/>
          </a:p>
        </p:txBody>
      </p:sp>
      <p:sp>
        <p:nvSpPr>
          <p:cNvPr id="6" name="TextBox 6"/>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grpSp>
        <p:nvGrpSpPr>
          <p:cNvPr id="7" name="Group 7"/>
          <p:cNvGrpSpPr/>
          <p:nvPr/>
        </p:nvGrpSpPr>
        <p:grpSpPr>
          <a:xfrm>
            <a:off x="8946482" y="3647818"/>
            <a:ext cx="10235719" cy="1073380"/>
            <a:chOff x="0" y="0"/>
            <a:chExt cx="2695827" cy="282701"/>
          </a:xfrm>
        </p:grpSpPr>
        <p:sp>
          <p:nvSpPr>
            <p:cNvPr id="8" name="Freeform 8"/>
            <p:cNvSpPr/>
            <p:nvPr/>
          </p:nvSpPr>
          <p:spPr>
            <a:xfrm>
              <a:off x="0" y="0"/>
              <a:ext cx="2695827" cy="282701"/>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9" name="TextBox 9"/>
            <p:cNvSpPr txBox="1"/>
            <p:nvPr/>
          </p:nvSpPr>
          <p:spPr>
            <a:xfrm>
              <a:off x="0" y="-38100"/>
              <a:ext cx="2695827" cy="32080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144000" y="2583388"/>
            <a:ext cx="6108171" cy="2214584"/>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FUTURE DEVELOPMENTS</a:t>
            </a:r>
          </a:p>
        </p:txBody>
      </p:sp>
      <p:sp>
        <p:nvSpPr>
          <p:cNvPr id="11" name="TextBox 11"/>
          <p:cNvSpPr txBox="1"/>
          <p:nvPr/>
        </p:nvSpPr>
        <p:spPr>
          <a:xfrm>
            <a:off x="9144000" y="5095875"/>
            <a:ext cx="7669855" cy="3270224"/>
          </a:xfrm>
          <a:prstGeom prst="rect">
            <a:avLst/>
          </a:prstGeom>
        </p:spPr>
        <p:txBody>
          <a:bodyPr lIns="0" tIns="0" rIns="0" bIns="0" rtlCol="0" anchor="t">
            <a:spAutoFit/>
          </a:bodyPr>
          <a:lstStyle/>
          <a:p>
            <a:pPr algn="l">
              <a:lnSpc>
                <a:spcPts val="3289"/>
              </a:lnSpc>
              <a:spcBef>
                <a:spcPct val="0"/>
              </a:spcBef>
            </a:pPr>
            <a:r>
              <a:rPr lang="en-US" sz="2349">
                <a:solidFill>
                  <a:srgbClr val="FFFFFF"/>
                </a:solidFill>
                <a:latin typeface="Raleway"/>
                <a:ea typeface="Raleway"/>
                <a:cs typeface="Raleway"/>
                <a:sym typeface="Raleway"/>
              </a:rPr>
              <a:t>Lorem ipsum dolor sit amet, consectetur adipiscing elit, sed do eiusmod tempor incididunt ut labore et dolore magna aliqua. Ac auctor augue mauris augue neque gravida in. Rhoncus est pellentesque elit ullamcorper dignissim cras tincidunt lobortis. Et molestie ac feugiat sed lectus vestibulum mattis. Tellus pellentesque eu tincidunt tortor aliquam nulla facilisi. Diam in arcu cursus euismod quis viverra nibh cras pulvinar. </a:t>
            </a:r>
          </a:p>
        </p:txBody>
      </p:sp>
      <p:sp>
        <p:nvSpPr>
          <p:cNvPr id="12" name="TextBox 12"/>
          <p:cNvSpPr txBox="1"/>
          <p:nvPr/>
        </p:nvSpPr>
        <p:spPr>
          <a:xfrm>
            <a:off x="1466773" y="9030085"/>
            <a:ext cx="1323748" cy="418226"/>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12/15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EFBF34B0-786A-AC2F-AB4C-D0B8C4E5D7C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1AEEF09-64BA-F3C5-E047-51CDE1291004}"/>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TextBox 4">
            <a:extLst>
              <a:ext uri="{FF2B5EF4-FFF2-40B4-BE49-F238E27FC236}">
                <a16:creationId xmlns:a16="http://schemas.microsoft.com/office/drawing/2014/main" id="{B1D366B0-E341-FC28-88D4-3007307C2836}"/>
              </a:ext>
            </a:extLst>
          </p:cNvPr>
          <p:cNvSpPr txBox="1"/>
          <p:nvPr/>
        </p:nvSpPr>
        <p:spPr>
          <a:xfrm>
            <a:off x="6499083" y="2420023"/>
            <a:ext cx="6555745" cy="962716"/>
          </a:xfrm>
          <a:prstGeom prst="rect">
            <a:avLst/>
          </a:prstGeom>
        </p:spPr>
        <p:txBody>
          <a:bodyPr lIns="0" tIns="0" rIns="0" bIns="0" rtlCol="0" anchor="t">
            <a:spAutoFit/>
          </a:bodyPr>
          <a:lstStyle/>
          <a:p>
            <a:pPr algn="l">
              <a:lnSpc>
                <a:spcPts val="7485"/>
              </a:lnSpc>
            </a:pPr>
            <a:r>
              <a:rPr lang="en-US" sz="6867">
                <a:solidFill>
                  <a:srgbClr val="FFFFFF"/>
                </a:solidFill>
                <a:latin typeface="Anton"/>
                <a:ea typeface="Anton"/>
                <a:cs typeface="Anton"/>
                <a:sym typeface="Anton"/>
              </a:rPr>
              <a:t>KEY TECHNOLOGIES</a:t>
            </a:r>
          </a:p>
        </p:txBody>
      </p:sp>
      <p:sp>
        <p:nvSpPr>
          <p:cNvPr id="5" name="Freeform 5">
            <a:extLst>
              <a:ext uri="{FF2B5EF4-FFF2-40B4-BE49-F238E27FC236}">
                <a16:creationId xmlns:a16="http://schemas.microsoft.com/office/drawing/2014/main" id="{4F467AD6-5B96-E68D-70BB-A2123E07F362}"/>
              </a:ext>
            </a:extLst>
          </p:cNvPr>
          <p:cNvSpPr/>
          <p:nvPr/>
        </p:nvSpPr>
        <p:spPr>
          <a:xfrm>
            <a:off x="-889149" y="2343823"/>
            <a:ext cx="7153125" cy="6255802"/>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4"/>
            <a:stretch>
              <a:fillRect/>
            </a:stretch>
          </a:blipFill>
        </p:spPr>
        <p:txBody>
          <a:bodyPr/>
          <a:lstStyle/>
          <a:p>
            <a:endParaRPr lang="de-DE"/>
          </a:p>
        </p:txBody>
      </p:sp>
      <p:sp>
        <p:nvSpPr>
          <p:cNvPr id="7" name="TextBox 7">
            <a:extLst>
              <a:ext uri="{FF2B5EF4-FFF2-40B4-BE49-F238E27FC236}">
                <a16:creationId xmlns:a16="http://schemas.microsoft.com/office/drawing/2014/main" id="{9C2678F5-9C88-0C80-58CF-646CE13ABF84}"/>
              </a:ext>
            </a:extLst>
          </p:cNvPr>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08/15</a:t>
            </a:r>
          </a:p>
        </p:txBody>
      </p:sp>
      <p:grpSp>
        <p:nvGrpSpPr>
          <p:cNvPr id="8" name="Group 8">
            <a:extLst>
              <a:ext uri="{FF2B5EF4-FFF2-40B4-BE49-F238E27FC236}">
                <a16:creationId xmlns:a16="http://schemas.microsoft.com/office/drawing/2014/main" id="{399571FC-E24D-D6AE-A9A6-00E4549FAA38}"/>
              </a:ext>
            </a:extLst>
          </p:cNvPr>
          <p:cNvGrpSpPr/>
          <p:nvPr/>
        </p:nvGrpSpPr>
        <p:grpSpPr>
          <a:xfrm>
            <a:off x="6499083" y="3632812"/>
            <a:ext cx="3447196" cy="1284773"/>
            <a:chOff x="0" y="0"/>
            <a:chExt cx="907903" cy="338376"/>
          </a:xfrm>
        </p:grpSpPr>
        <p:sp>
          <p:nvSpPr>
            <p:cNvPr id="9" name="Freeform 9">
              <a:extLst>
                <a:ext uri="{FF2B5EF4-FFF2-40B4-BE49-F238E27FC236}">
                  <a16:creationId xmlns:a16="http://schemas.microsoft.com/office/drawing/2014/main" id="{5C484737-AF6B-1616-0281-B33AC77F04FD}"/>
                </a:ext>
              </a:extLst>
            </p:cNvPr>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0" name="TextBox 10">
              <a:extLst>
                <a:ext uri="{FF2B5EF4-FFF2-40B4-BE49-F238E27FC236}">
                  <a16:creationId xmlns:a16="http://schemas.microsoft.com/office/drawing/2014/main" id="{2E94518D-E88C-ADE1-FDEC-4F9BACB3EC81}"/>
                </a:ext>
              </a:extLst>
            </p:cNvPr>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a:extLst>
              <a:ext uri="{FF2B5EF4-FFF2-40B4-BE49-F238E27FC236}">
                <a16:creationId xmlns:a16="http://schemas.microsoft.com/office/drawing/2014/main" id="{27175288-2796-E4D9-594B-2F7D62010F0B}"/>
              </a:ext>
            </a:extLst>
          </p:cNvPr>
          <p:cNvSpPr txBox="1"/>
          <p:nvPr/>
        </p:nvSpPr>
        <p:spPr>
          <a:xfrm>
            <a:off x="6769318" y="3898174"/>
            <a:ext cx="2573569"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Virtual Reality (VR) Headsets</a:t>
            </a:r>
          </a:p>
        </p:txBody>
      </p:sp>
      <p:sp>
        <p:nvSpPr>
          <p:cNvPr id="12" name="TextBox 12">
            <a:extLst>
              <a:ext uri="{FF2B5EF4-FFF2-40B4-BE49-F238E27FC236}">
                <a16:creationId xmlns:a16="http://schemas.microsoft.com/office/drawing/2014/main" id="{CFEBD7FD-5AE6-D022-068B-138BFE68093F}"/>
              </a:ext>
            </a:extLst>
          </p:cNvPr>
          <p:cNvSpPr txBox="1"/>
          <p:nvPr/>
        </p:nvSpPr>
        <p:spPr>
          <a:xfrm>
            <a:off x="10451104" y="3585187"/>
            <a:ext cx="6585473" cy="1218801"/>
          </a:xfrm>
          <a:prstGeom prst="rect">
            <a:avLst/>
          </a:prstGeom>
        </p:spPr>
        <p:txBody>
          <a:bodyPr lIns="0" tIns="0" rIns="0" bIns="0" rtlCol="0" anchor="t">
            <a:spAutoFit/>
          </a:bodyPr>
          <a:lstStyle/>
          <a:p>
            <a:pPr algn="l">
              <a:lnSpc>
                <a:spcPts val="3289"/>
              </a:lnSpc>
              <a:spcBef>
                <a:spcPct val="0"/>
              </a:spcBef>
            </a:pPr>
            <a:r>
              <a:rPr lang="en-US" sz="2349">
                <a:solidFill>
                  <a:srgbClr val="FFFFFF"/>
                </a:solidFill>
                <a:latin typeface="Raleway"/>
                <a:ea typeface="Raleway"/>
                <a:cs typeface="Raleway"/>
                <a:sym typeface="Raleway"/>
              </a:rPr>
              <a:t>Lorem ipsum dolor sit amet, consectetur adipiscing elit, sed do eiusmod tempor incididunt ut labore et dolore magna aliqua. </a:t>
            </a:r>
          </a:p>
        </p:txBody>
      </p:sp>
      <p:grpSp>
        <p:nvGrpSpPr>
          <p:cNvPr id="13" name="Group 13">
            <a:extLst>
              <a:ext uri="{FF2B5EF4-FFF2-40B4-BE49-F238E27FC236}">
                <a16:creationId xmlns:a16="http://schemas.microsoft.com/office/drawing/2014/main" id="{F9FDFEE4-3F71-9E33-6CB0-54113A3B191F}"/>
              </a:ext>
            </a:extLst>
          </p:cNvPr>
          <p:cNvGrpSpPr/>
          <p:nvPr/>
        </p:nvGrpSpPr>
        <p:grpSpPr>
          <a:xfrm>
            <a:off x="6499083" y="5165236"/>
            <a:ext cx="3447196" cy="1284773"/>
            <a:chOff x="0" y="0"/>
            <a:chExt cx="907903" cy="338376"/>
          </a:xfrm>
        </p:grpSpPr>
        <p:sp>
          <p:nvSpPr>
            <p:cNvPr id="14" name="Freeform 14">
              <a:extLst>
                <a:ext uri="{FF2B5EF4-FFF2-40B4-BE49-F238E27FC236}">
                  <a16:creationId xmlns:a16="http://schemas.microsoft.com/office/drawing/2014/main" id="{82F74EF8-4A02-3036-5766-86504145E784}"/>
                </a:ext>
              </a:extLst>
            </p:cNvPr>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22000"/>
                  </a:srgbClr>
                </a:gs>
                <a:gs pos="100000">
                  <a:srgbClr val="AF2BA5">
                    <a:alpha val="22000"/>
                  </a:srgbClr>
                </a:gs>
              </a:gsLst>
              <a:lin ang="0"/>
            </a:gradFill>
          </p:spPr>
          <p:txBody>
            <a:bodyPr/>
            <a:lstStyle/>
            <a:p>
              <a:endParaRPr lang="de-DE"/>
            </a:p>
          </p:txBody>
        </p:sp>
        <p:sp>
          <p:nvSpPr>
            <p:cNvPr id="15" name="TextBox 15">
              <a:extLst>
                <a:ext uri="{FF2B5EF4-FFF2-40B4-BE49-F238E27FC236}">
                  <a16:creationId xmlns:a16="http://schemas.microsoft.com/office/drawing/2014/main" id="{4DC9D22C-F062-89CF-8751-7F4AA1064DD2}"/>
                </a:ext>
              </a:extLst>
            </p:cNvPr>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a:extLst>
              <a:ext uri="{FF2B5EF4-FFF2-40B4-BE49-F238E27FC236}">
                <a16:creationId xmlns:a16="http://schemas.microsoft.com/office/drawing/2014/main" id="{42582590-49A5-17A9-780D-6511B4E57B51}"/>
              </a:ext>
            </a:extLst>
          </p:cNvPr>
          <p:cNvSpPr txBox="1"/>
          <p:nvPr/>
        </p:nvSpPr>
        <p:spPr>
          <a:xfrm>
            <a:off x="6769318" y="5430597"/>
            <a:ext cx="2573569"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Blockchain for Digital Assets</a:t>
            </a:r>
          </a:p>
        </p:txBody>
      </p:sp>
      <p:sp>
        <p:nvSpPr>
          <p:cNvPr id="17" name="TextBox 17">
            <a:extLst>
              <a:ext uri="{FF2B5EF4-FFF2-40B4-BE49-F238E27FC236}">
                <a16:creationId xmlns:a16="http://schemas.microsoft.com/office/drawing/2014/main" id="{760298BA-D3C4-5A09-69B8-D61A9ACD1AC8}"/>
              </a:ext>
            </a:extLst>
          </p:cNvPr>
          <p:cNvSpPr txBox="1"/>
          <p:nvPr/>
        </p:nvSpPr>
        <p:spPr>
          <a:xfrm>
            <a:off x="10451104" y="5117611"/>
            <a:ext cx="6585473" cy="1218801"/>
          </a:xfrm>
          <a:prstGeom prst="rect">
            <a:avLst/>
          </a:prstGeom>
        </p:spPr>
        <p:txBody>
          <a:bodyPr lIns="0" tIns="0" rIns="0" bIns="0" rtlCol="0" anchor="t">
            <a:spAutoFit/>
          </a:bodyPr>
          <a:lstStyle/>
          <a:p>
            <a:pPr algn="l">
              <a:lnSpc>
                <a:spcPts val="3289"/>
              </a:lnSpc>
              <a:spcBef>
                <a:spcPct val="0"/>
              </a:spcBef>
            </a:pPr>
            <a:r>
              <a:rPr lang="en-US" sz="2349">
                <a:solidFill>
                  <a:srgbClr val="FFFFFF"/>
                </a:solidFill>
                <a:latin typeface="Raleway"/>
                <a:ea typeface="Raleway"/>
                <a:cs typeface="Raleway"/>
                <a:sym typeface="Raleway"/>
              </a:rPr>
              <a:t>Lorem ipsum dolor sit amet, consectetur adipiscing elit, sed do eiusmod tempor incididunt ut labore et dolore magna aliqua. </a:t>
            </a:r>
          </a:p>
        </p:txBody>
      </p:sp>
      <p:grpSp>
        <p:nvGrpSpPr>
          <p:cNvPr id="18" name="Group 18">
            <a:extLst>
              <a:ext uri="{FF2B5EF4-FFF2-40B4-BE49-F238E27FC236}">
                <a16:creationId xmlns:a16="http://schemas.microsoft.com/office/drawing/2014/main" id="{603FF10F-8D7A-07AA-32BF-B4DDBF1129FB}"/>
              </a:ext>
            </a:extLst>
          </p:cNvPr>
          <p:cNvGrpSpPr/>
          <p:nvPr/>
        </p:nvGrpSpPr>
        <p:grpSpPr>
          <a:xfrm>
            <a:off x="6499083" y="6697659"/>
            <a:ext cx="3447196" cy="1284773"/>
            <a:chOff x="0" y="0"/>
            <a:chExt cx="907903" cy="338376"/>
          </a:xfrm>
        </p:grpSpPr>
        <p:sp>
          <p:nvSpPr>
            <p:cNvPr id="19" name="Freeform 19">
              <a:extLst>
                <a:ext uri="{FF2B5EF4-FFF2-40B4-BE49-F238E27FC236}">
                  <a16:creationId xmlns:a16="http://schemas.microsoft.com/office/drawing/2014/main" id="{408F96B7-BF46-C4EC-A2D3-DC48057248E3}"/>
                </a:ext>
              </a:extLst>
            </p:cNvPr>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20" name="TextBox 20">
              <a:extLst>
                <a:ext uri="{FF2B5EF4-FFF2-40B4-BE49-F238E27FC236}">
                  <a16:creationId xmlns:a16="http://schemas.microsoft.com/office/drawing/2014/main" id="{FF0DF9E6-0323-2C60-FE35-A5653D05B7AF}"/>
                </a:ext>
              </a:extLst>
            </p:cNvPr>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1004BB1F-303C-0B8C-57F3-056F7D33F099}"/>
              </a:ext>
            </a:extLst>
          </p:cNvPr>
          <p:cNvSpPr txBox="1"/>
          <p:nvPr/>
        </p:nvSpPr>
        <p:spPr>
          <a:xfrm>
            <a:off x="6769318" y="6963021"/>
            <a:ext cx="2573569" cy="7042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AI for Immersive Experiences</a:t>
            </a:r>
          </a:p>
        </p:txBody>
      </p:sp>
      <p:sp>
        <p:nvSpPr>
          <p:cNvPr id="22" name="TextBox 22">
            <a:extLst>
              <a:ext uri="{FF2B5EF4-FFF2-40B4-BE49-F238E27FC236}">
                <a16:creationId xmlns:a16="http://schemas.microsoft.com/office/drawing/2014/main" id="{BB5AA54A-262F-D580-200B-C194A4A676ED}"/>
              </a:ext>
            </a:extLst>
          </p:cNvPr>
          <p:cNvSpPr txBox="1"/>
          <p:nvPr/>
        </p:nvSpPr>
        <p:spPr>
          <a:xfrm>
            <a:off x="10451104" y="6650034"/>
            <a:ext cx="6585473" cy="1218801"/>
          </a:xfrm>
          <a:prstGeom prst="rect">
            <a:avLst/>
          </a:prstGeom>
        </p:spPr>
        <p:txBody>
          <a:bodyPr lIns="0" tIns="0" rIns="0" bIns="0" rtlCol="0" anchor="t">
            <a:spAutoFit/>
          </a:bodyPr>
          <a:lstStyle/>
          <a:p>
            <a:pPr algn="l">
              <a:lnSpc>
                <a:spcPts val="3289"/>
              </a:lnSpc>
              <a:spcBef>
                <a:spcPct val="0"/>
              </a:spcBef>
            </a:pPr>
            <a:r>
              <a:rPr lang="en-US" sz="2349">
                <a:solidFill>
                  <a:srgbClr val="FFFFFF"/>
                </a:solidFill>
                <a:latin typeface="Raleway"/>
                <a:ea typeface="Raleway"/>
                <a:cs typeface="Raleway"/>
                <a:sym typeface="Raleway"/>
              </a:rPr>
              <a:t>Lorem ipsum dolor sit amet, consectetur adipiscing elit, sed do eiusmod tempor incididunt ut labore et dolore magna aliqua. </a:t>
            </a:r>
          </a:p>
        </p:txBody>
      </p:sp>
    </p:spTree>
    <p:extLst>
      <p:ext uri="{BB962C8B-B14F-4D97-AF65-F5344CB8AC3E}">
        <p14:creationId xmlns:p14="http://schemas.microsoft.com/office/powerpoint/2010/main" val="1626702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TextBox 4"/>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5" name="Freeform 5"/>
          <p:cNvSpPr/>
          <p:nvPr/>
        </p:nvSpPr>
        <p:spPr>
          <a:xfrm rot="-5400000">
            <a:off x="1387722" y="2949215"/>
            <a:ext cx="6127209" cy="5154515"/>
          </a:xfrm>
          <a:custGeom>
            <a:avLst/>
            <a:gdLst/>
            <a:ahLst/>
            <a:cxnLst/>
            <a:rect l="l" t="t" r="r" b="b"/>
            <a:pathLst>
              <a:path w="6127209" h="5154515">
                <a:moveTo>
                  <a:pt x="0" y="0"/>
                </a:moveTo>
                <a:lnTo>
                  <a:pt x="6127210" y="0"/>
                </a:lnTo>
                <a:lnTo>
                  <a:pt x="6127210" y="5154515"/>
                </a:lnTo>
                <a:lnTo>
                  <a:pt x="0" y="5154515"/>
                </a:lnTo>
                <a:lnTo>
                  <a:pt x="0" y="0"/>
                </a:lnTo>
                <a:close/>
              </a:path>
            </a:pathLst>
          </a:custGeom>
          <a:blipFill>
            <a:blip r:embed="rId6"/>
            <a:stretch>
              <a:fillRect/>
            </a:stretch>
          </a:blipFill>
        </p:spPr>
        <p:txBody>
          <a:bodyPr/>
          <a:lstStyle/>
          <a:p>
            <a:endParaRPr lang="de-DE"/>
          </a:p>
        </p:txBody>
      </p:sp>
      <p:grpSp>
        <p:nvGrpSpPr>
          <p:cNvPr id="6" name="Group 6"/>
          <p:cNvGrpSpPr/>
          <p:nvPr/>
        </p:nvGrpSpPr>
        <p:grpSpPr>
          <a:xfrm>
            <a:off x="2471791" y="3577392"/>
            <a:ext cx="4059704" cy="3873694"/>
            <a:chOff x="0" y="0"/>
            <a:chExt cx="775483" cy="739951"/>
          </a:xfrm>
        </p:grpSpPr>
        <p:sp>
          <p:nvSpPr>
            <p:cNvPr id="7" name="Freeform 7"/>
            <p:cNvSpPr/>
            <p:nvPr/>
          </p:nvSpPr>
          <p:spPr>
            <a:xfrm>
              <a:off x="0" y="0"/>
              <a:ext cx="775483" cy="739951"/>
            </a:xfrm>
            <a:custGeom>
              <a:avLst/>
              <a:gdLst/>
              <a:ahLst/>
              <a:cxnLst/>
              <a:rect l="l" t="t" r="r" b="b"/>
              <a:pathLst>
                <a:path w="775483" h="739951">
                  <a:moveTo>
                    <a:pt x="0" y="0"/>
                  </a:moveTo>
                  <a:lnTo>
                    <a:pt x="775483" y="0"/>
                  </a:lnTo>
                  <a:lnTo>
                    <a:pt x="775483" y="739951"/>
                  </a:lnTo>
                  <a:lnTo>
                    <a:pt x="0" y="739951"/>
                  </a:lnTo>
                  <a:close/>
                </a:path>
              </a:pathLst>
            </a:custGeom>
            <a:blipFill>
              <a:blip r:embed="rId7"/>
              <a:stretch>
                <a:fillRect l="-21563" r="-21563"/>
              </a:stretch>
            </a:blipFill>
          </p:spPr>
          <p:txBody>
            <a:bodyPr/>
            <a:lstStyle/>
            <a:p>
              <a:endParaRPr lang="de-DE"/>
            </a:p>
          </p:txBody>
        </p:sp>
      </p:grpSp>
      <p:sp>
        <p:nvSpPr>
          <p:cNvPr id="8" name="TextBox 8"/>
          <p:cNvSpPr txBox="1"/>
          <p:nvPr/>
        </p:nvSpPr>
        <p:spPr>
          <a:xfrm>
            <a:off x="8371504" y="2583388"/>
            <a:ext cx="6108171" cy="2214584"/>
          </a:xfrm>
          <a:prstGeom prst="rect">
            <a:avLst/>
          </a:prstGeom>
        </p:spPr>
        <p:txBody>
          <a:bodyPr lIns="0" tIns="0" rIns="0" bIns="0" rtlCol="0" anchor="t">
            <a:spAutoFit/>
          </a:bodyPr>
          <a:lstStyle/>
          <a:p>
            <a:pPr algn="l">
              <a:lnSpc>
                <a:spcPts val="8688"/>
              </a:lnSpc>
            </a:pPr>
            <a:r>
              <a:rPr lang="en-US" sz="7971">
                <a:solidFill>
                  <a:srgbClr val="FFFFFF"/>
                </a:solidFill>
                <a:latin typeface="Anton"/>
                <a:ea typeface="Anton"/>
                <a:cs typeface="Anton"/>
                <a:sym typeface="Anton"/>
              </a:rPr>
              <a:t>STRATEGIC PARTNERSHIPS</a:t>
            </a:r>
          </a:p>
        </p:txBody>
      </p:sp>
      <p:grpSp>
        <p:nvGrpSpPr>
          <p:cNvPr id="9" name="Group 9"/>
          <p:cNvGrpSpPr/>
          <p:nvPr/>
        </p:nvGrpSpPr>
        <p:grpSpPr>
          <a:xfrm>
            <a:off x="7767992" y="5143500"/>
            <a:ext cx="407593" cy="383939"/>
            <a:chOff x="0" y="0"/>
            <a:chExt cx="107350" cy="101120"/>
          </a:xfrm>
        </p:grpSpPr>
        <p:sp>
          <p:nvSpPr>
            <p:cNvPr id="10" name="Freeform 10"/>
            <p:cNvSpPr/>
            <p:nvPr/>
          </p:nvSpPr>
          <p:spPr>
            <a:xfrm>
              <a:off x="0" y="0"/>
              <a:ext cx="107350" cy="101120"/>
            </a:xfrm>
            <a:custGeom>
              <a:avLst/>
              <a:gdLst/>
              <a:ahLst/>
              <a:cxnLst/>
              <a:rect l="l" t="t" r="r" b="b"/>
              <a:pathLst>
                <a:path w="107350" h="101120">
                  <a:moveTo>
                    <a:pt x="0" y="0"/>
                  </a:moveTo>
                  <a:lnTo>
                    <a:pt x="107350" y="0"/>
                  </a:lnTo>
                  <a:lnTo>
                    <a:pt x="107350" y="101120"/>
                  </a:lnTo>
                  <a:lnTo>
                    <a:pt x="0" y="101120"/>
                  </a:lnTo>
                  <a:close/>
                </a:path>
              </a:pathLst>
            </a:custGeom>
            <a:gradFill rotWithShape="1">
              <a:gsLst>
                <a:gs pos="0">
                  <a:srgbClr val="365E93">
                    <a:alpha val="56000"/>
                  </a:srgbClr>
                </a:gs>
                <a:gs pos="100000">
                  <a:srgbClr val="AF2BA5">
                    <a:alpha val="56000"/>
                  </a:srgbClr>
                </a:gs>
              </a:gsLst>
              <a:lin ang="5400000"/>
            </a:gradFill>
          </p:spPr>
          <p:txBody>
            <a:bodyPr/>
            <a:lstStyle/>
            <a:p>
              <a:endParaRPr lang="de-DE"/>
            </a:p>
          </p:txBody>
        </p:sp>
        <p:sp>
          <p:nvSpPr>
            <p:cNvPr id="11" name="TextBox 11"/>
            <p:cNvSpPr txBox="1"/>
            <p:nvPr/>
          </p:nvSpPr>
          <p:spPr>
            <a:xfrm>
              <a:off x="0" y="-38100"/>
              <a:ext cx="107350" cy="13922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8371504" y="5165099"/>
            <a:ext cx="5025404" cy="3613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Collaborations with Tech Giants</a:t>
            </a:r>
          </a:p>
        </p:txBody>
      </p:sp>
      <p:sp>
        <p:nvSpPr>
          <p:cNvPr id="13" name="TextBox 13"/>
          <p:cNvSpPr txBox="1"/>
          <p:nvPr/>
        </p:nvSpPr>
        <p:spPr>
          <a:xfrm>
            <a:off x="8371504" y="5677823"/>
            <a:ext cx="8315192" cy="755027"/>
          </a:xfrm>
          <a:prstGeom prst="rect">
            <a:avLst/>
          </a:prstGeom>
        </p:spPr>
        <p:txBody>
          <a:bodyPr lIns="0" tIns="0" rIns="0" bIns="0" rtlCol="0" anchor="t">
            <a:spAutoFit/>
          </a:bodyPr>
          <a:lstStyle/>
          <a:p>
            <a:pPr algn="l">
              <a:lnSpc>
                <a:spcPts val="3009"/>
              </a:lnSpc>
              <a:spcBef>
                <a:spcPct val="0"/>
              </a:spcBef>
            </a:pPr>
            <a:r>
              <a:rPr lang="en-US" sz="2149">
                <a:solidFill>
                  <a:srgbClr val="FFFFFF"/>
                </a:solidFill>
                <a:latin typeface="Raleway"/>
                <a:ea typeface="Raleway"/>
                <a:cs typeface="Raleway"/>
                <a:sym typeface="Raleway"/>
              </a:rPr>
              <a:t>Lorem ipsum dolor sit amet, consectetur adipiscing elit, sed do eiusmod tempor incididunt ut labore et dolore magna aliqua. </a:t>
            </a:r>
          </a:p>
        </p:txBody>
      </p:sp>
      <p:grpSp>
        <p:nvGrpSpPr>
          <p:cNvPr id="14" name="Group 14"/>
          <p:cNvGrpSpPr/>
          <p:nvPr/>
        </p:nvGrpSpPr>
        <p:grpSpPr>
          <a:xfrm>
            <a:off x="7767992" y="6806411"/>
            <a:ext cx="407593" cy="383939"/>
            <a:chOff x="0" y="0"/>
            <a:chExt cx="107350" cy="101120"/>
          </a:xfrm>
        </p:grpSpPr>
        <p:sp>
          <p:nvSpPr>
            <p:cNvPr id="15" name="Freeform 15"/>
            <p:cNvSpPr/>
            <p:nvPr/>
          </p:nvSpPr>
          <p:spPr>
            <a:xfrm>
              <a:off x="0" y="0"/>
              <a:ext cx="107350" cy="101120"/>
            </a:xfrm>
            <a:custGeom>
              <a:avLst/>
              <a:gdLst/>
              <a:ahLst/>
              <a:cxnLst/>
              <a:rect l="l" t="t" r="r" b="b"/>
              <a:pathLst>
                <a:path w="107350" h="101120">
                  <a:moveTo>
                    <a:pt x="0" y="0"/>
                  </a:moveTo>
                  <a:lnTo>
                    <a:pt x="107350" y="0"/>
                  </a:lnTo>
                  <a:lnTo>
                    <a:pt x="107350" y="101120"/>
                  </a:lnTo>
                  <a:lnTo>
                    <a:pt x="0" y="101120"/>
                  </a:lnTo>
                  <a:close/>
                </a:path>
              </a:pathLst>
            </a:custGeom>
            <a:gradFill rotWithShape="1">
              <a:gsLst>
                <a:gs pos="0">
                  <a:srgbClr val="365E93">
                    <a:alpha val="56000"/>
                  </a:srgbClr>
                </a:gs>
                <a:gs pos="100000">
                  <a:srgbClr val="AF2BA5">
                    <a:alpha val="56000"/>
                  </a:srgbClr>
                </a:gs>
              </a:gsLst>
              <a:lin ang="5400000"/>
            </a:gradFill>
          </p:spPr>
          <p:txBody>
            <a:bodyPr/>
            <a:lstStyle/>
            <a:p>
              <a:endParaRPr lang="de-DE"/>
            </a:p>
          </p:txBody>
        </p:sp>
        <p:sp>
          <p:nvSpPr>
            <p:cNvPr id="16" name="TextBox 16"/>
            <p:cNvSpPr txBox="1"/>
            <p:nvPr/>
          </p:nvSpPr>
          <p:spPr>
            <a:xfrm>
              <a:off x="0" y="-38100"/>
              <a:ext cx="107350" cy="13922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8371504" y="6828010"/>
            <a:ext cx="5863604" cy="361373"/>
          </a:xfrm>
          <a:prstGeom prst="rect">
            <a:avLst/>
          </a:prstGeom>
        </p:spPr>
        <p:txBody>
          <a:bodyPr lIns="0" tIns="0" rIns="0" bIns="0" rtlCol="0" anchor="t">
            <a:spAutoFit/>
          </a:bodyPr>
          <a:lstStyle/>
          <a:p>
            <a:pPr algn="l">
              <a:lnSpc>
                <a:spcPts val="2718"/>
              </a:lnSpc>
            </a:pPr>
            <a:r>
              <a:rPr lang="en-US" sz="2449" b="1">
                <a:solidFill>
                  <a:srgbClr val="FFFFFF"/>
                </a:solidFill>
                <a:latin typeface="Raleway Bold"/>
                <a:ea typeface="Raleway Bold"/>
                <a:cs typeface="Raleway Bold"/>
                <a:sym typeface="Raleway Bold"/>
              </a:rPr>
              <a:t>Network with Blockchain Innovators</a:t>
            </a:r>
          </a:p>
        </p:txBody>
      </p:sp>
      <p:sp>
        <p:nvSpPr>
          <p:cNvPr id="18" name="TextBox 18"/>
          <p:cNvSpPr txBox="1"/>
          <p:nvPr/>
        </p:nvSpPr>
        <p:spPr>
          <a:xfrm>
            <a:off x="8371504" y="7340734"/>
            <a:ext cx="8315192" cy="755027"/>
          </a:xfrm>
          <a:prstGeom prst="rect">
            <a:avLst/>
          </a:prstGeom>
        </p:spPr>
        <p:txBody>
          <a:bodyPr lIns="0" tIns="0" rIns="0" bIns="0" rtlCol="0" anchor="t">
            <a:spAutoFit/>
          </a:bodyPr>
          <a:lstStyle/>
          <a:p>
            <a:pPr algn="l">
              <a:lnSpc>
                <a:spcPts val="3009"/>
              </a:lnSpc>
              <a:spcBef>
                <a:spcPct val="0"/>
              </a:spcBef>
            </a:pPr>
            <a:r>
              <a:rPr lang="en-US" sz="2149">
                <a:solidFill>
                  <a:srgbClr val="FFFFFF"/>
                </a:solidFill>
                <a:latin typeface="Raleway"/>
                <a:ea typeface="Raleway"/>
                <a:cs typeface="Raleway"/>
                <a:sym typeface="Raleway"/>
              </a:rPr>
              <a:t>Lorem ipsum dolor sit amet, consectetur adipiscing elit, sed do eiusmod tempor incididunt ut labore et dolore magna aliqua. </a:t>
            </a:r>
          </a:p>
        </p:txBody>
      </p:sp>
      <p:sp>
        <p:nvSpPr>
          <p:cNvPr id="19" name="TextBox 19"/>
          <p:cNvSpPr txBox="1"/>
          <p:nvPr/>
        </p:nvSpPr>
        <p:spPr>
          <a:xfrm>
            <a:off x="1466773" y="9030085"/>
            <a:ext cx="1323748" cy="418226"/>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14/15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5" name="Rectangle 38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69EA7DB7-126B-BAFB-3F37-6CBEFEA0D903}"/>
              </a:ext>
            </a:extLst>
          </p:cNvPr>
          <p:cNvSpPr>
            <a:spLocks noGrp="1"/>
          </p:cNvSpPr>
          <p:nvPr>
            <p:ph type="title"/>
          </p:nvPr>
        </p:nvSpPr>
        <p:spPr>
          <a:xfrm>
            <a:off x="1752600" y="2174143"/>
            <a:ext cx="5898045" cy="5935035"/>
          </a:xfrm>
        </p:spPr>
        <p:txBody>
          <a:bodyPr anchor="ctr">
            <a:normAutofit/>
          </a:bodyPr>
          <a:lstStyle/>
          <a:p>
            <a:r>
              <a:rPr lang="de-DE" sz="8400">
                <a:solidFill>
                  <a:schemeClr val="bg1"/>
                </a:solidFill>
              </a:rPr>
              <a:t>Definition Panikattacke</a:t>
            </a:r>
          </a:p>
        </p:txBody>
      </p:sp>
      <p:cxnSp>
        <p:nvCxnSpPr>
          <p:cNvPr id="387" name="Straight Connector 38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1211" y="2175982"/>
            <a:ext cx="589804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1211" y="8112856"/>
            <a:ext cx="589804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BF21F4C9-099D-3F73-27DF-C8F62690D15E}"/>
              </a:ext>
            </a:extLst>
          </p:cNvPr>
          <p:cNvSpPr>
            <a:spLocks noGrp="1"/>
          </p:cNvSpPr>
          <p:nvPr>
            <p:ph idx="1"/>
          </p:nvPr>
        </p:nvSpPr>
        <p:spPr>
          <a:xfrm>
            <a:off x="9144000" y="1662091"/>
            <a:ext cx="7513351" cy="6857958"/>
          </a:xfrm>
        </p:spPr>
        <p:txBody>
          <a:bodyPr anchor="ctr">
            <a:normAutofit/>
          </a:bodyPr>
          <a:lstStyle/>
          <a:p>
            <a:pPr marL="0" indent="0" fontAlgn="base">
              <a:lnSpc>
                <a:spcPct val="90000"/>
              </a:lnSpc>
              <a:buNone/>
            </a:pPr>
            <a:r>
              <a:rPr lang="de-DE" sz="3000" dirty="0">
                <a:solidFill>
                  <a:schemeClr val="bg1"/>
                </a:solidFill>
              </a:rPr>
              <a:t>"A PA </a:t>
            </a:r>
            <a:r>
              <a:rPr lang="de-DE" sz="3000" dirty="0" err="1">
                <a:solidFill>
                  <a:schemeClr val="bg1"/>
                </a:solidFill>
              </a:rPr>
              <a:t>is</a:t>
            </a:r>
            <a:r>
              <a:rPr lang="de-DE" sz="3000" dirty="0">
                <a:solidFill>
                  <a:schemeClr val="bg1"/>
                </a:solidFill>
              </a:rPr>
              <a:t> </a:t>
            </a:r>
            <a:r>
              <a:rPr lang="de-DE" sz="3000" dirty="0" err="1">
                <a:solidFill>
                  <a:schemeClr val="bg1"/>
                </a:solidFill>
              </a:rPr>
              <a:t>typically</a:t>
            </a:r>
            <a:r>
              <a:rPr lang="de-DE" sz="3000" dirty="0">
                <a:solidFill>
                  <a:schemeClr val="bg1"/>
                </a:solidFill>
              </a:rPr>
              <a:t> an abrupt </a:t>
            </a:r>
            <a:r>
              <a:rPr lang="de-DE" sz="3000" dirty="0" err="1">
                <a:solidFill>
                  <a:schemeClr val="bg1"/>
                </a:solidFill>
              </a:rPr>
              <a:t>surge</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intense</a:t>
            </a:r>
            <a:r>
              <a:rPr lang="de-DE" sz="3000" dirty="0">
                <a:solidFill>
                  <a:schemeClr val="bg1"/>
                </a:solidFill>
              </a:rPr>
              <a:t> </a:t>
            </a:r>
            <a:r>
              <a:rPr lang="de-DE" sz="3000" dirty="0" err="1">
                <a:solidFill>
                  <a:schemeClr val="bg1"/>
                </a:solidFill>
              </a:rPr>
              <a:t>fear</a:t>
            </a:r>
            <a:r>
              <a:rPr lang="de-DE" sz="3000" dirty="0">
                <a:solidFill>
                  <a:schemeClr val="bg1"/>
                </a:solidFill>
              </a:rPr>
              <a:t> </a:t>
            </a:r>
            <a:r>
              <a:rPr lang="de-DE" sz="3000" dirty="0" err="1">
                <a:solidFill>
                  <a:schemeClr val="bg1"/>
                </a:solidFill>
              </a:rPr>
              <a:t>reaching</a:t>
            </a:r>
            <a:r>
              <a:rPr lang="de-DE" sz="3000" dirty="0">
                <a:solidFill>
                  <a:schemeClr val="bg1"/>
                </a:solidFill>
              </a:rPr>
              <a:t> a </a:t>
            </a:r>
            <a:r>
              <a:rPr lang="de-DE" sz="3000" dirty="0" err="1">
                <a:solidFill>
                  <a:schemeClr val="bg1"/>
                </a:solidFill>
              </a:rPr>
              <a:t>peak</a:t>
            </a:r>
            <a:r>
              <a:rPr lang="de-DE" sz="3000" dirty="0">
                <a:solidFill>
                  <a:schemeClr val="bg1"/>
                </a:solidFill>
              </a:rPr>
              <a:t> </a:t>
            </a:r>
            <a:r>
              <a:rPr lang="de-DE" sz="3000" dirty="0" err="1">
                <a:solidFill>
                  <a:schemeClr val="bg1"/>
                </a:solidFill>
              </a:rPr>
              <a:t>within</a:t>
            </a:r>
            <a:r>
              <a:rPr lang="de-DE" sz="3000" dirty="0">
                <a:solidFill>
                  <a:schemeClr val="bg1"/>
                </a:solidFill>
              </a:rPr>
              <a:t> </a:t>
            </a:r>
            <a:r>
              <a:rPr lang="de-DE" sz="3000" dirty="0" err="1">
                <a:solidFill>
                  <a:schemeClr val="bg1"/>
                </a:solidFill>
              </a:rPr>
              <a:t>minutes</a:t>
            </a:r>
            <a:r>
              <a:rPr lang="de-DE" sz="3000" dirty="0">
                <a:solidFill>
                  <a:schemeClr val="bg1"/>
                </a:solidFill>
              </a:rPr>
              <a:t>, </a:t>
            </a:r>
            <a:r>
              <a:rPr lang="de-DE" sz="3000" dirty="0" err="1">
                <a:solidFill>
                  <a:schemeClr val="bg1"/>
                </a:solidFill>
              </a:rPr>
              <a:t>including</a:t>
            </a:r>
            <a:r>
              <a:rPr lang="de-DE" sz="3000" dirty="0">
                <a:solidFill>
                  <a:schemeClr val="bg1"/>
                </a:solidFill>
              </a:rPr>
              <a:t> 4 </a:t>
            </a:r>
            <a:r>
              <a:rPr lang="de-DE" sz="3000" dirty="0" err="1">
                <a:solidFill>
                  <a:schemeClr val="bg1"/>
                </a:solidFill>
              </a:rPr>
              <a:t>or</a:t>
            </a:r>
            <a:r>
              <a:rPr lang="de-DE" sz="3000" dirty="0">
                <a:solidFill>
                  <a:schemeClr val="bg1"/>
                </a:solidFill>
              </a:rPr>
              <a:t> </a:t>
            </a:r>
            <a:r>
              <a:rPr lang="de-DE" sz="3000" dirty="0" err="1">
                <a:solidFill>
                  <a:schemeClr val="bg1"/>
                </a:solidFill>
              </a:rPr>
              <a:t>more</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the</a:t>
            </a:r>
            <a:r>
              <a:rPr lang="de-DE" sz="3000" dirty="0">
                <a:solidFill>
                  <a:schemeClr val="bg1"/>
                </a:solidFill>
              </a:rPr>
              <a:t> </a:t>
            </a:r>
            <a:r>
              <a:rPr lang="de-DE" sz="3000" dirty="0" err="1">
                <a:solidFill>
                  <a:schemeClr val="bg1"/>
                </a:solidFill>
              </a:rPr>
              <a:t>following</a:t>
            </a:r>
            <a:r>
              <a:rPr lang="de-DE" sz="3000" dirty="0">
                <a:solidFill>
                  <a:schemeClr val="bg1"/>
                </a:solidFill>
              </a:rPr>
              <a:t> </a:t>
            </a:r>
            <a:r>
              <a:rPr lang="de-DE" sz="3000" dirty="0" err="1">
                <a:solidFill>
                  <a:schemeClr val="bg1"/>
                </a:solidFill>
              </a:rPr>
              <a:t>symptoms</a:t>
            </a:r>
            <a:r>
              <a:rPr lang="de-DE" sz="3000" dirty="0">
                <a:solidFill>
                  <a:schemeClr val="bg1"/>
                </a:solidFill>
              </a:rPr>
              <a:t>: </a:t>
            </a:r>
            <a:r>
              <a:rPr lang="de-DE" sz="3000" dirty="0" err="1">
                <a:solidFill>
                  <a:schemeClr val="bg1"/>
                </a:solidFill>
              </a:rPr>
              <a:t>palpitations</a:t>
            </a:r>
            <a:r>
              <a:rPr lang="de-DE" sz="3000" dirty="0">
                <a:solidFill>
                  <a:schemeClr val="bg1"/>
                </a:solidFill>
              </a:rPr>
              <a:t>; </a:t>
            </a:r>
            <a:r>
              <a:rPr lang="de-DE" sz="3000" dirty="0" err="1">
                <a:solidFill>
                  <a:schemeClr val="bg1"/>
                </a:solidFill>
              </a:rPr>
              <a:t>sweating</a:t>
            </a:r>
            <a:r>
              <a:rPr lang="de-DE" sz="3000" dirty="0">
                <a:solidFill>
                  <a:schemeClr val="bg1"/>
                </a:solidFill>
              </a:rPr>
              <a:t>; </a:t>
            </a:r>
            <a:r>
              <a:rPr lang="de-DE" sz="3000" dirty="0" err="1">
                <a:solidFill>
                  <a:schemeClr val="bg1"/>
                </a:solidFill>
              </a:rPr>
              <a:t>trembling</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shaking</a:t>
            </a:r>
            <a:r>
              <a:rPr lang="de-DE" sz="3000" dirty="0">
                <a:solidFill>
                  <a:schemeClr val="bg1"/>
                </a:solidFill>
              </a:rPr>
              <a:t>; </a:t>
            </a:r>
            <a:r>
              <a:rPr lang="de-DE" sz="3000" dirty="0" err="1">
                <a:solidFill>
                  <a:schemeClr val="bg1"/>
                </a:solidFill>
              </a:rPr>
              <a:t>sensations</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shortness</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breath</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smothering</a:t>
            </a:r>
            <a:r>
              <a:rPr lang="de-DE" sz="3000" dirty="0">
                <a:solidFill>
                  <a:schemeClr val="bg1"/>
                </a:solidFill>
              </a:rPr>
              <a:t>; a </a:t>
            </a:r>
            <a:r>
              <a:rPr lang="de-DE" sz="3000" dirty="0" err="1">
                <a:solidFill>
                  <a:schemeClr val="bg1"/>
                </a:solidFill>
              </a:rPr>
              <a:t>feeling</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choking</a:t>
            </a:r>
            <a:r>
              <a:rPr lang="de-DE" sz="3000" dirty="0">
                <a:solidFill>
                  <a:schemeClr val="bg1"/>
                </a:solidFill>
              </a:rPr>
              <a:t>; </a:t>
            </a:r>
            <a:r>
              <a:rPr lang="de-DE" sz="3000" dirty="0" err="1">
                <a:solidFill>
                  <a:schemeClr val="bg1"/>
                </a:solidFill>
              </a:rPr>
              <a:t>chest</a:t>
            </a:r>
            <a:r>
              <a:rPr lang="de-DE" sz="3000" dirty="0">
                <a:solidFill>
                  <a:schemeClr val="bg1"/>
                </a:solidFill>
              </a:rPr>
              <a:t> </a:t>
            </a:r>
            <a:r>
              <a:rPr lang="de-DE" sz="3000" dirty="0" err="1">
                <a:solidFill>
                  <a:schemeClr val="bg1"/>
                </a:solidFill>
              </a:rPr>
              <a:t>tightness</a:t>
            </a:r>
            <a:r>
              <a:rPr lang="de-DE" sz="3000" dirty="0">
                <a:solidFill>
                  <a:schemeClr val="bg1"/>
                </a:solidFill>
              </a:rPr>
              <a:t>; </a:t>
            </a:r>
            <a:r>
              <a:rPr lang="de-DE" sz="3000" dirty="0" err="1">
                <a:solidFill>
                  <a:schemeClr val="bg1"/>
                </a:solidFill>
              </a:rPr>
              <a:t>nausea</a:t>
            </a:r>
            <a:r>
              <a:rPr lang="de-DE" sz="3000" dirty="0">
                <a:solidFill>
                  <a:schemeClr val="bg1"/>
                </a:solidFill>
              </a:rPr>
              <a:t> </a:t>
            </a:r>
            <a:r>
              <a:rPr lang="de-DE" sz="3000" dirty="0" err="1">
                <a:solidFill>
                  <a:schemeClr val="bg1"/>
                </a:solidFill>
              </a:rPr>
              <a:t>or</a:t>
            </a:r>
            <a:r>
              <a:rPr lang="de-DE" sz="3000" dirty="0">
                <a:solidFill>
                  <a:schemeClr val="bg1"/>
                </a:solidFill>
              </a:rPr>
              <a:t> abdominal </a:t>
            </a:r>
            <a:r>
              <a:rPr lang="de-DE" sz="3000" dirty="0" err="1">
                <a:solidFill>
                  <a:schemeClr val="bg1"/>
                </a:solidFill>
              </a:rPr>
              <a:t>distress</a:t>
            </a:r>
            <a:r>
              <a:rPr lang="de-DE" sz="3000" dirty="0">
                <a:solidFill>
                  <a:schemeClr val="bg1"/>
                </a:solidFill>
              </a:rPr>
              <a:t>; </a:t>
            </a:r>
            <a:r>
              <a:rPr lang="de-DE" sz="3000" dirty="0" err="1">
                <a:solidFill>
                  <a:schemeClr val="bg1"/>
                </a:solidFill>
              </a:rPr>
              <a:t>dizziness</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faintness</a:t>
            </a:r>
            <a:r>
              <a:rPr lang="de-DE" sz="3000" dirty="0">
                <a:solidFill>
                  <a:schemeClr val="bg1"/>
                </a:solidFill>
              </a:rPr>
              <a:t>; </a:t>
            </a:r>
            <a:r>
              <a:rPr lang="de-DE" sz="3000" dirty="0" err="1">
                <a:solidFill>
                  <a:schemeClr val="bg1"/>
                </a:solidFill>
              </a:rPr>
              <a:t>derealization</a:t>
            </a:r>
            <a:r>
              <a:rPr lang="de-DE" sz="3000" dirty="0">
                <a:solidFill>
                  <a:schemeClr val="bg1"/>
                </a:solidFill>
              </a:rPr>
              <a:t> (</a:t>
            </a:r>
            <a:r>
              <a:rPr lang="de-DE" sz="3000" dirty="0" err="1">
                <a:solidFill>
                  <a:schemeClr val="bg1"/>
                </a:solidFill>
              </a:rPr>
              <a:t>feelings</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unreality</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depersonalization</a:t>
            </a:r>
            <a:r>
              <a:rPr lang="de-DE" sz="3000" dirty="0">
                <a:solidFill>
                  <a:schemeClr val="bg1"/>
                </a:solidFill>
              </a:rPr>
              <a:t> (</a:t>
            </a:r>
            <a:r>
              <a:rPr lang="de-DE" sz="3000" dirty="0" err="1">
                <a:solidFill>
                  <a:schemeClr val="bg1"/>
                </a:solidFill>
              </a:rPr>
              <a:t>being</a:t>
            </a:r>
            <a:r>
              <a:rPr lang="de-DE" sz="3000" dirty="0">
                <a:solidFill>
                  <a:schemeClr val="bg1"/>
                </a:solidFill>
              </a:rPr>
              <a:t> </a:t>
            </a:r>
            <a:r>
              <a:rPr lang="de-DE" sz="3000" dirty="0" err="1">
                <a:solidFill>
                  <a:schemeClr val="bg1"/>
                </a:solidFill>
              </a:rPr>
              <a:t>detached</a:t>
            </a:r>
            <a:r>
              <a:rPr lang="de-DE" sz="3000" dirty="0">
                <a:solidFill>
                  <a:schemeClr val="bg1"/>
                </a:solidFill>
              </a:rPr>
              <a:t> </a:t>
            </a:r>
            <a:r>
              <a:rPr lang="de-DE" sz="3000" dirty="0" err="1">
                <a:solidFill>
                  <a:schemeClr val="bg1"/>
                </a:solidFill>
              </a:rPr>
              <a:t>from</a:t>
            </a:r>
            <a:r>
              <a:rPr lang="de-DE" sz="3000" dirty="0">
                <a:solidFill>
                  <a:schemeClr val="bg1"/>
                </a:solidFill>
              </a:rPr>
              <a:t> </a:t>
            </a:r>
            <a:r>
              <a:rPr lang="de-DE" sz="3000" dirty="0" err="1">
                <a:solidFill>
                  <a:schemeClr val="bg1"/>
                </a:solidFill>
              </a:rPr>
              <a:t>oneself</a:t>
            </a:r>
            <a:r>
              <a:rPr lang="de-DE" sz="3000" dirty="0">
                <a:solidFill>
                  <a:schemeClr val="bg1"/>
                </a:solidFill>
              </a:rPr>
              <a:t>); </a:t>
            </a:r>
            <a:r>
              <a:rPr lang="de-DE" sz="3000" dirty="0" err="1">
                <a:solidFill>
                  <a:schemeClr val="bg1"/>
                </a:solidFill>
              </a:rPr>
              <a:t>fear</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losing</a:t>
            </a:r>
            <a:r>
              <a:rPr lang="de-DE" sz="3000" dirty="0">
                <a:solidFill>
                  <a:schemeClr val="bg1"/>
                </a:solidFill>
              </a:rPr>
              <a:t> </a:t>
            </a:r>
            <a:r>
              <a:rPr lang="de-DE" sz="3000" dirty="0" err="1">
                <a:solidFill>
                  <a:schemeClr val="bg1"/>
                </a:solidFill>
              </a:rPr>
              <a:t>control</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going</a:t>
            </a:r>
            <a:r>
              <a:rPr lang="de-DE" sz="3000" dirty="0">
                <a:solidFill>
                  <a:schemeClr val="bg1"/>
                </a:solidFill>
              </a:rPr>
              <a:t> crazy; </a:t>
            </a:r>
            <a:r>
              <a:rPr lang="de-DE" sz="3000" dirty="0" err="1">
                <a:solidFill>
                  <a:schemeClr val="bg1"/>
                </a:solidFill>
              </a:rPr>
              <a:t>fear</a:t>
            </a:r>
            <a:r>
              <a:rPr lang="de-DE" sz="3000" dirty="0">
                <a:solidFill>
                  <a:schemeClr val="bg1"/>
                </a:solidFill>
              </a:rPr>
              <a:t> </a:t>
            </a:r>
            <a:r>
              <a:rPr lang="de-DE" sz="3000" dirty="0" err="1">
                <a:solidFill>
                  <a:schemeClr val="bg1"/>
                </a:solidFill>
              </a:rPr>
              <a:t>of</a:t>
            </a:r>
            <a:r>
              <a:rPr lang="de-DE" sz="3000" dirty="0">
                <a:solidFill>
                  <a:schemeClr val="bg1"/>
                </a:solidFill>
              </a:rPr>
              <a:t> </a:t>
            </a:r>
            <a:r>
              <a:rPr lang="de-DE" sz="3000" dirty="0" err="1">
                <a:solidFill>
                  <a:schemeClr val="bg1"/>
                </a:solidFill>
              </a:rPr>
              <a:t>dying</a:t>
            </a:r>
            <a:r>
              <a:rPr lang="de-DE" sz="3000" dirty="0">
                <a:solidFill>
                  <a:schemeClr val="bg1"/>
                </a:solidFill>
              </a:rPr>
              <a:t>; </a:t>
            </a:r>
            <a:r>
              <a:rPr lang="de-DE" sz="3000" dirty="0" err="1">
                <a:solidFill>
                  <a:schemeClr val="bg1"/>
                </a:solidFill>
              </a:rPr>
              <a:t>numbness</a:t>
            </a:r>
            <a:r>
              <a:rPr lang="de-DE" sz="3000" dirty="0">
                <a:solidFill>
                  <a:schemeClr val="bg1"/>
                </a:solidFill>
              </a:rPr>
              <a:t> </a:t>
            </a:r>
            <a:r>
              <a:rPr lang="de-DE" sz="3000" dirty="0" err="1">
                <a:solidFill>
                  <a:schemeClr val="bg1"/>
                </a:solidFill>
              </a:rPr>
              <a:t>or</a:t>
            </a:r>
            <a:r>
              <a:rPr lang="de-DE" sz="3000" dirty="0">
                <a:solidFill>
                  <a:schemeClr val="bg1"/>
                </a:solidFill>
              </a:rPr>
              <a:t> </a:t>
            </a:r>
            <a:r>
              <a:rPr lang="de-DE" sz="3000" dirty="0" err="1">
                <a:solidFill>
                  <a:schemeClr val="bg1"/>
                </a:solidFill>
              </a:rPr>
              <a:t>tingling</a:t>
            </a:r>
            <a:r>
              <a:rPr lang="de-DE" sz="3000" dirty="0">
                <a:solidFill>
                  <a:schemeClr val="bg1"/>
                </a:solidFill>
              </a:rPr>
              <a:t> </a:t>
            </a:r>
            <a:r>
              <a:rPr lang="de-DE" sz="3000" dirty="0" err="1">
                <a:solidFill>
                  <a:schemeClr val="bg1"/>
                </a:solidFill>
              </a:rPr>
              <a:t>sensation</a:t>
            </a:r>
            <a:r>
              <a:rPr lang="de-DE" sz="3000" dirty="0">
                <a:solidFill>
                  <a:schemeClr val="bg1"/>
                </a:solidFill>
              </a:rPr>
              <a:t>; </a:t>
            </a:r>
            <a:r>
              <a:rPr lang="de-DE" sz="3000" dirty="0" err="1">
                <a:solidFill>
                  <a:schemeClr val="bg1"/>
                </a:solidFill>
              </a:rPr>
              <a:t>chills</a:t>
            </a:r>
            <a:r>
              <a:rPr lang="de-DE" sz="3000" dirty="0">
                <a:solidFill>
                  <a:schemeClr val="bg1"/>
                </a:solidFill>
              </a:rPr>
              <a:t>; and </a:t>
            </a:r>
            <a:r>
              <a:rPr lang="de-DE" sz="3000" dirty="0" err="1">
                <a:solidFill>
                  <a:schemeClr val="bg1"/>
                </a:solidFill>
              </a:rPr>
              <a:t>heat</a:t>
            </a:r>
            <a:r>
              <a:rPr lang="de-DE" sz="3000" dirty="0">
                <a:solidFill>
                  <a:schemeClr val="bg1"/>
                </a:solidFill>
              </a:rPr>
              <a:t> </a:t>
            </a:r>
            <a:r>
              <a:rPr lang="de-DE" sz="3000" dirty="0" err="1">
                <a:solidFill>
                  <a:schemeClr val="bg1"/>
                </a:solidFill>
              </a:rPr>
              <a:t>sensational</a:t>
            </a:r>
            <a:r>
              <a:rPr lang="de-DE" sz="3000" dirty="0">
                <a:solidFill>
                  <a:schemeClr val="bg1"/>
                </a:solidFill>
              </a:rPr>
              <a:t> </a:t>
            </a:r>
            <a:r>
              <a:rPr lang="de-DE" sz="3000" dirty="0" err="1">
                <a:solidFill>
                  <a:schemeClr val="bg1"/>
                </a:solidFill>
              </a:rPr>
              <a:t>disturbance</a:t>
            </a:r>
            <a:r>
              <a:rPr lang="de-DE" sz="3000" dirty="0">
                <a:solidFill>
                  <a:schemeClr val="bg1"/>
                </a:solidFill>
              </a:rPr>
              <a:t>."</a:t>
            </a:r>
            <a:r>
              <a:rPr lang="en-US" sz="3000" dirty="0">
                <a:solidFill>
                  <a:schemeClr val="bg1"/>
                </a:solidFill>
              </a:rPr>
              <a:t>​</a:t>
            </a:r>
          </a:p>
          <a:p>
            <a:pPr marL="0" indent="0" fontAlgn="base">
              <a:lnSpc>
                <a:spcPct val="90000"/>
              </a:lnSpc>
              <a:buNone/>
            </a:pPr>
            <a:r>
              <a:rPr lang="de-DE" sz="2400" dirty="0">
                <a:solidFill>
                  <a:schemeClr val="bg1"/>
                </a:solidFill>
              </a:rPr>
              <a:t>Tsai CH, Chen PC, Liu DS, Kuo YY, Hsieh TT, Chiang DL, Lai F, Wu CT Panic </a:t>
            </a:r>
            <a:r>
              <a:rPr lang="de-DE" sz="2400" dirty="0" err="1">
                <a:solidFill>
                  <a:schemeClr val="bg1"/>
                </a:solidFill>
              </a:rPr>
              <a:t>Attack</a:t>
            </a:r>
            <a:r>
              <a:rPr lang="de-DE" sz="2400" dirty="0">
                <a:solidFill>
                  <a:schemeClr val="bg1"/>
                </a:solidFill>
              </a:rPr>
              <a:t> </a:t>
            </a:r>
            <a:r>
              <a:rPr lang="de-DE" sz="2400" dirty="0" err="1">
                <a:solidFill>
                  <a:schemeClr val="bg1"/>
                </a:solidFill>
              </a:rPr>
              <a:t>Prediction</a:t>
            </a:r>
            <a:r>
              <a:rPr lang="de-DE" sz="2400" dirty="0">
                <a:solidFill>
                  <a:schemeClr val="bg1"/>
                </a:solidFill>
              </a:rPr>
              <a:t> </a:t>
            </a:r>
            <a:r>
              <a:rPr lang="de-DE" sz="2400" dirty="0" err="1">
                <a:solidFill>
                  <a:schemeClr val="bg1"/>
                </a:solidFill>
              </a:rPr>
              <a:t>Using</a:t>
            </a:r>
            <a:r>
              <a:rPr lang="de-DE" sz="2400" dirty="0">
                <a:solidFill>
                  <a:schemeClr val="bg1"/>
                </a:solidFill>
              </a:rPr>
              <a:t> Wearable Devices and </a:t>
            </a:r>
            <a:r>
              <a:rPr lang="de-DE" sz="2400" dirty="0" err="1">
                <a:solidFill>
                  <a:schemeClr val="bg1"/>
                </a:solidFill>
              </a:rPr>
              <a:t>Machine</a:t>
            </a:r>
            <a:r>
              <a:rPr lang="de-DE" sz="2400" dirty="0">
                <a:solidFill>
                  <a:schemeClr val="bg1"/>
                </a:solidFill>
              </a:rPr>
              <a:t> Learning: Development and </a:t>
            </a:r>
            <a:r>
              <a:rPr lang="de-DE" sz="2400" dirty="0" err="1">
                <a:solidFill>
                  <a:schemeClr val="bg1"/>
                </a:solidFill>
              </a:rPr>
              <a:t>Cohort</a:t>
            </a:r>
            <a:r>
              <a:rPr lang="de-DE" sz="2400" dirty="0">
                <a:solidFill>
                  <a:schemeClr val="bg1"/>
                </a:solidFill>
              </a:rPr>
              <a:t> Study JMIR </a:t>
            </a:r>
            <a:r>
              <a:rPr lang="de-DE" sz="2400" dirty="0" err="1">
                <a:solidFill>
                  <a:schemeClr val="bg1"/>
                </a:solidFill>
              </a:rPr>
              <a:t>Med</a:t>
            </a:r>
            <a:r>
              <a:rPr lang="de-DE" sz="2400" dirty="0">
                <a:solidFill>
                  <a:schemeClr val="bg1"/>
                </a:solidFill>
              </a:rPr>
              <a:t> Inform 2022;10(2):e33063</a:t>
            </a:r>
          </a:p>
          <a:p>
            <a:pPr marL="0" indent="0">
              <a:lnSpc>
                <a:spcPct val="90000"/>
              </a:lnSpc>
              <a:buNone/>
            </a:pPr>
            <a:endParaRPr lang="de-DE" sz="2800" dirty="0">
              <a:solidFill>
                <a:schemeClr val="bg1"/>
              </a:solidFill>
            </a:endParaRPr>
          </a:p>
        </p:txBody>
      </p:sp>
    </p:spTree>
    <p:extLst>
      <p:ext uri="{BB962C8B-B14F-4D97-AF65-F5344CB8AC3E}">
        <p14:creationId xmlns:p14="http://schemas.microsoft.com/office/powerpoint/2010/main" val="129105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p:cNvSpPr/>
          <p:nvPr/>
        </p:nvSpPr>
        <p:spPr>
          <a:xfrm>
            <a:off x="3572350" y="1940108"/>
            <a:ext cx="11589850"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4"/>
            <a:stretch>
              <a:fillRect/>
            </a:stretch>
          </a:blipFill>
        </p:spPr>
        <p:txBody>
          <a:bodyPr/>
          <a:lstStyle/>
          <a:p>
            <a:endParaRPr lang="de-DE"/>
          </a:p>
        </p:txBody>
      </p:sp>
      <p:sp>
        <p:nvSpPr>
          <p:cNvPr id="5" name="Freeform 5"/>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5">
              <a:alphaModFix amt="29000"/>
            </a:blip>
            <a:stretch>
              <a:fillRect/>
            </a:stretch>
          </a:blipFill>
        </p:spPr>
        <p:txBody>
          <a:bodyPr/>
          <a:lstStyle/>
          <a:p>
            <a:endParaRPr lang="de-DE"/>
          </a:p>
        </p:txBody>
      </p:sp>
      <p:sp>
        <p:nvSpPr>
          <p:cNvPr id="6" name="TextBox 6"/>
          <p:cNvSpPr txBox="1"/>
          <p:nvPr/>
        </p:nvSpPr>
        <p:spPr>
          <a:xfrm>
            <a:off x="4300907" y="2553111"/>
            <a:ext cx="10132737" cy="969295"/>
          </a:xfrm>
          <a:prstGeom prst="rect">
            <a:avLst/>
          </a:prstGeom>
        </p:spPr>
        <p:txBody>
          <a:bodyPr lIns="0" tIns="0" rIns="0" bIns="0" rtlCol="0" anchor="t">
            <a:spAutoFit/>
          </a:bodyPr>
          <a:lstStyle/>
          <a:p>
            <a:pPr algn="ctr">
              <a:lnSpc>
                <a:spcPts val="7485"/>
              </a:lnSpc>
            </a:pPr>
            <a:r>
              <a:rPr lang="en-US" sz="6867" dirty="0">
                <a:solidFill>
                  <a:srgbClr val="FFFFFF"/>
                </a:solidFill>
                <a:latin typeface="Times New Roman" panose="02020603050405020304" pitchFamily="18" charset="0"/>
                <a:ea typeface="Anton"/>
                <a:cs typeface="Times New Roman" panose="02020603050405020304" pitchFamily="18" charset="0"/>
                <a:sym typeface="Anton"/>
              </a:rPr>
              <a:t> </a:t>
            </a:r>
            <a:r>
              <a:rPr lang="en-US" sz="6867" dirty="0" err="1">
                <a:solidFill>
                  <a:srgbClr val="FFFFFF"/>
                </a:solidFill>
                <a:latin typeface="Times New Roman" panose="02020603050405020304" pitchFamily="18" charset="0"/>
                <a:ea typeface="Anton"/>
                <a:cs typeface="Times New Roman" panose="02020603050405020304" pitchFamily="18" charset="0"/>
                <a:sym typeface="Anton"/>
              </a:rPr>
              <a:t>Ziele</a:t>
            </a:r>
            <a:r>
              <a:rPr lang="en-US" sz="6867" dirty="0">
                <a:solidFill>
                  <a:srgbClr val="FFFFFF"/>
                </a:solidFill>
                <a:latin typeface="Times New Roman" panose="02020603050405020304" pitchFamily="18" charset="0"/>
                <a:ea typeface="Anton"/>
                <a:cs typeface="Times New Roman" panose="02020603050405020304" pitchFamily="18" charset="0"/>
                <a:sym typeface="Anton"/>
              </a:rPr>
              <a:t> </a:t>
            </a:r>
          </a:p>
        </p:txBody>
      </p:sp>
      <p:sp>
        <p:nvSpPr>
          <p:cNvPr id="7" name="Freeform 7"/>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5">
              <a:alphaModFix amt="29000"/>
            </a:blip>
            <a:stretch>
              <a:fillRect/>
            </a:stretch>
          </a:blipFill>
        </p:spPr>
        <p:txBody>
          <a:bodyPr/>
          <a:lstStyle/>
          <a:p>
            <a:endParaRPr lang="de-DE"/>
          </a:p>
        </p:txBody>
      </p:sp>
      <p:sp>
        <p:nvSpPr>
          <p:cNvPr id="8" name="Freeform 8"/>
          <p:cNvSpPr/>
          <p:nvPr/>
        </p:nvSpPr>
        <p:spPr>
          <a:xfrm>
            <a:off x="15344434" y="5683897"/>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6"/>
            <a:stretch>
              <a:fillRect/>
            </a:stretch>
          </a:blipFill>
        </p:spPr>
        <p:txBody>
          <a:bodyPr/>
          <a:lstStyle/>
          <a:p>
            <a:endParaRPr lang="de-DE"/>
          </a:p>
        </p:txBody>
      </p:sp>
      <p:sp>
        <p:nvSpPr>
          <p:cNvPr id="11" name="TextBox 11"/>
          <p:cNvSpPr txBox="1"/>
          <p:nvPr/>
        </p:nvSpPr>
        <p:spPr>
          <a:xfrm>
            <a:off x="4386549" y="4771540"/>
            <a:ext cx="12968677" cy="2962349"/>
          </a:xfrm>
          <a:prstGeom prst="rect">
            <a:avLst/>
          </a:prstGeom>
        </p:spPr>
        <p:txBody>
          <a:bodyPr lIns="0" tIns="0" rIns="0" bIns="0" rtlCol="0" anchor="t">
            <a:spAutoFit/>
          </a:bodyPr>
          <a:lstStyle/>
          <a:p>
            <a:pPr marL="342900" indent="-342900">
              <a:lnSpc>
                <a:spcPts val="3289"/>
              </a:lnSpc>
              <a:spcBef>
                <a:spcPct val="0"/>
              </a:spcBef>
              <a:buFont typeface="Arial" panose="020B0604020202020204" pitchFamily="34" charset="0"/>
              <a:buChar char="•"/>
            </a:pPr>
            <a:r>
              <a:rPr lang="de-DE" sz="3200" dirty="0">
                <a:solidFill>
                  <a:srgbClr val="FFFFFF"/>
                </a:solidFill>
                <a:latin typeface="Raleway"/>
                <a:ea typeface="Raleway"/>
                <a:cs typeface="Raleway"/>
                <a:sym typeface="Raleway"/>
              </a:rPr>
              <a:t>(frühzeitiges) erkennen der Panikattacke​</a:t>
            </a:r>
          </a:p>
          <a:p>
            <a:pPr marL="342900" indent="-342900">
              <a:lnSpc>
                <a:spcPts val="3289"/>
              </a:lnSpc>
              <a:spcBef>
                <a:spcPct val="0"/>
              </a:spcBef>
              <a:buFont typeface="Arial" panose="020B0604020202020204" pitchFamily="34" charset="0"/>
              <a:buChar char="•"/>
            </a:pPr>
            <a:r>
              <a:rPr lang="de-DE" sz="3200" dirty="0">
                <a:solidFill>
                  <a:srgbClr val="FFFFFF"/>
                </a:solidFill>
                <a:latin typeface="Raleway"/>
                <a:ea typeface="Raleway"/>
                <a:cs typeface="Raleway"/>
                <a:sym typeface="Raleway"/>
              </a:rPr>
              <a:t>Maßnahmen einleiten​</a:t>
            </a:r>
          </a:p>
          <a:p>
            <a:pPr>
              <a:lnSpc>
                <a:spcPts val="3289"/>
              </a:lnSpc>
              <a:spcBef>
                <a:spcPct val="0"/>
              </a:spcBef>
            </a:pPr>
            <a:r>
              <a:rPr lang="de-DE" sz="3200" dirty="0">
                <a:solidFill>
                  <a:srgbClr val="FFFFFF"/>
                </a:solidFill>
                <a:latin typeface="Raleway"/>
                <a:ea typeface="Raleway"/>
                <a:cs typeface="Raleway"/>
                <a:sym typeface="Wingdings" panose="05000000000000000000" pitchFamily="2" charset="2"/>
              </a:rPr>
              <a:t>	</a:t>
            </a:r>
            <a:r>
              <a:rPr lang="de-DE" sz="3200" dirty="0">
                <a:solidFill>
                  <a:srgbClr val="FFFFFF"/>
                </a:solidFill>
                <a:latin typeface="Raleway"/>
                <a:ea typeface="Raleway"/>
                <a:cs typeface="Raleway"/>
                <a:sym typeface="Raleway"/>
              </a:rPr>
              <a:t> Beruhigungsübungen​</a:t>
            </a:r>
          </a:p>
          <a:p>
            <a:pPr>
              <a:lnSpc>
                <a:spcPts val="3289"/>
              </a:lnSpc>
              <a:spcBef>
                <a:spcPct val="0"/>
              </a:spcBef>
            </a:pPr>
            <a:endParaRPr lang="de-DE" sz="3200" dirty="0">
              <a:solidFill>
                <a:srgbClr val="FFFFFF"/>
              </a:solidFill>
              <a:latin typeface="Raleway"/>
              <a:ea typeface="Raleway"/>
              <a:cs typeface="Raleway"/>
              <a:sym typeface="Raleway"/>
            </a:endParaRPr>
          </a:p>
          <a:p>
            <a:pPr>
              <a:lnSpc>
                <a:spcPts val="3289"/>
              </a:lnSpc>
              <a:spcBef>
                <a:spcPct val="0"/>
              </a:spcBef>
            </a:pPr>
            <a:r>
              <a:rPr lang="de-DE" sz="3200" dirty="0">
                <a:solidFill>
                  <a:srgbClr val="FFFFFF"/>
                </a:solidFill>
                <a:latin typeface="Raleway"/>
                <a:ea typeface="Raleway"/>
                <a:cs typeface="Raleway"/>
                <a:sym typeface="Wingdings" panose="05000000000000000000" pitchFamily="2" charset="2"/>
              </a:rPr>
              <a:t>	 </a:t>
            </a:r>
            <a:r>
              <a:rPr lang="de-DE" sz="3200" dirty="0">
                <a:solidFill>
                  <a:srgbClr val="FFFFFF"/>
                </a:solidFill>
                <a:latin typeface="Raleway"/>
                <a:ea typeface="Raleway"/>
                <a:cs typeface="Raleway"/>
                <a:sym typeface="Raleway"/>
              </a:rPr>
              <a:t>Warnsignal/ Meldung​</a:t>
            </a:r>
          </a:p>
          <a:p>
            <a:pPr>
              <a:lnSpc>
                <a:spcPts val="3289"/>
              </a:lnSpc>
              <a:spcBef>
                <a:spcPct val="0"/>
              </a:spcBef>
            </a:pPr>
            <a:endParaRPr lang="de-DE" sz="3200" dirty="0">
              <a:solidFill>
                <a:srgbClr val="FFFFFF"/>
              </a:solidFill>
              <a:latin typeface="Raleway"/>
              <a:ea typeface="Raleway"/>
              <a:cs typeface="Raleway"/>
              <a:sym typeface="Raleway"/>
            </a:endParaRPr>
          </a:p>
          <a:p>
            <a:pPr>
              <a:lnSpc>
                <a:spcPts val="3289"/>
              </a:lnSpc>
              <a:spcBef>
                <a:spcPct val="0"/>
              </a:spcBef>
            </a:pPr>
            <a:r>
              <a:rPr lang="de-DE" sz="3200" dirty="0">
                <a:solidFill>
                  <a:srgbClr val="FFFFFF"/>
                </a:solidFill>
                <a:latin typeface="Raleway"/>
                <a:ea typeface="Raleway"/>
                <a:cs typeface="Raleway"/>
                <a:sym typeface="Wingdings" panose="05000000000000000000" pitchFamily="2" charset="2"/>
              </a:rPr>
              <a:t>	 </a:t>
            </a:r>
            <a:r>
              <a:rPr lang="de-DE" sz="3200" dirty="0">
                <a:solidFill>
                  <a:srgbClr val="FFFFFF"/>
                </a:solidFill>
                <a:latin typeface="Raleway"/>
                <a:ea typeface="Raleway"/>
                <a:cs typeface="Raleway"/>
                <a:sym typeface="Raleway"/>
              </a:rPr>
              <a:t>Notfallkontakte</a:t>
            </a:r>
            <a:endParaRPr lang="en-US" sz="3200" dirty="0">
              <a:solidFill>
                <a:srgbClr val="FFFFFF"/>
              </a:solidFill>
              <a:latin typeface="Raleway"/>
              <a:ea typeface="Raleway"/>
              <a:cs typeface="Raleway"/>
              <a:sym typeface="Raleway"/>
            </a:endParaRPr>
          </a:p>
        </p:txBody>
      </p:sp>
      <p:sp>
        <p:nvSpPr>
          <p:cNvPr id="12" name="Freeform 12"/>
          <p:cNvSpPr/>
          <p:nvPr/>
        </p:nvSpPr>
        <p:spPr>
          <a:xfrm>
            <a:off x="-886166" y="194010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6"/>
            <a:stretch>
              <a:fillRect/>
            </a:stretch>
          </a:blipFill>
        </p:spPr>
        <p:txBody>
          <a:bodyPr/>
          <a:lstStyle/>
          <a:p>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4" name="Freeform 4"/>
          <p:cNvSpPr/>
          <p:nvPr/>
        </p:nvSpPr>
        <p:spPr>
          <a:xfrm>
            <a:off x="-232281" y="3950750"/>
            <a:ext cx="4929188" cy="4923026"/>
          </a:xfrm>
          <a:custGeom>
            <a:avLst/>
            <a:gdLst/>
            <a:ahLst/>
            <a:cxnLst/>
            <a:rect l="l" t="t" r="r" b="b"/>
            <a:pathLst>
              <a:path w="4929188" h="4923026">
                <a:moveTo>
                  <a:pt x="0" y="0"/>
                </a:moveTo>
                <a:lnTo>
                  <a:pt x="4929188" y="0"/>
                </a:lnTo>
                <a:lnTo>
                  <a:pt x="4929188" y="4923026"/>
                </a:lnTo>
                <a:lnTo>
                  <a:pt x="0" y="4923026"/>
                </a:lnTo>
                <a:lnTo>
                  <a:pt x="0" y="0"/>
                </a:lnTo>
                <a:close/>
              </a:path>
            </a:pathLst>
          </a:custGeom>
          <a:blipFill>
            <a:blip r:embed="rId4"/>
            <a:stretch>
              <a:fillRect/>
            </a:stretch>
          </a:blipFill>
        </p:spPr>
        <p:txBody>
          <a:bodyPr/>
          <a:lstStyle/>
          <a:p>
            <a:endParaRPr lang="de-DE"/>
          </a:p>
        </p:txBody>
      </p:sp>
      <p:sp>
        <p:nvSpPr>
          <p:cNvPr id="5" name="Freeform 5"/>
          <p:cNvSpPr/>
          <p:nvPr/>
        </p:nvSpPr>
        <p:spPr>
          <a:xfrm>
            <a:off x="6783898" y="1843389"/>
            <a:ext cx="10855512" cy="6276460"/>
          </a:xfrm>
          <a:custGeom>
            <a:avLst/>
            <a:gdLst/>
            <a:ahLst/>
            <a:cxnLst/>
            <a:rect l="l" t="t" r="r" b="b"/>
            <a:pathLst>
              <a:path w="10855512" h="6276460">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grpSp>
        <p:nvGrpSpPr>
          <p:cNvPr id="6" name="Group 6"/>
          <p:cNvGrpSpPr/>
          <p:nvPr/>
        </p:nvGrpSpPr>
        <p:grpSpPr>
          <a:xfrm>
            <a:off x="7515603" y="3950750"/>
            <a:ext cx="3086100" cy="3101262"/>
            <a:chOff x="0" y="0"/>
            <a:chExt cx="812800" cy="816793"/>
          </a:xfrm>
        </p:grpSpPr>
        <p:sp>
          <p:nvSpPr>
            <p:cNvPr id="7" name="Freeform 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txBody>
            <a:bodyPr/>
            <a:lstStyle/>
            <a:p>
              <a:endParaRPr lang="de-DE"/>
            </a:p>
          </p:txBody>
        </p:sp>
        <p:sp>
          <p:nvSpPr>
            <p:cNvPr id="8" name="TextBox 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451599" y="3403811"/>
            <a:ext cx="5380798" cy="3008452"/>
          </a:xfrm>
          <a:prstGeom prst="rect">
            <a:avLst/>
          </a:prstGeom>
        </p:spPr>
        <p:txBody>
          <a:bodyPr wrap="square" lIns="0" tIns="0" rIns="0" bIns="0" rtlCol="0" anchor="t">
            <a:spAutoFit/>
          </a:bodyPr>
          <a:lstStyle/>
          <a:p>
            <a:pPr algn="l">
              <a:lnSpc>
                <a:spcPts val="12239"/>
              </a:lnSpc>
            </a:pPr>
            <a:r>
              <a:rPr lang="en-US" sz="6000" dirty="0" err="1">
                <a:solidFill>
                  <a:srgbClr val="FFFFFF"/>
                </a:solidFill>
                <a:latin typeface="Times New Roman" panose="02020603050405020304" pitchFamily="18" charset="0"/>
                <a:ea typeface="Anton"/>
                <a:cs typeface="Times New Roman" panose="02020603050405020304" pitchFamily="18" charset="0"/>
                <a:sym typeface="Anton"/>
              </a:rPr>
              <a:t>Vorangegangene</a:t>
            </a:r>
            <a:r>
              <a:rPr lang="en-US" sz="6000" dirty="0">
                <a:solidFill>
                  <a:srgbClr val="FFFFFF"/>
                </a:solidFill>
                <a:latin typeface="Times New Roman" panose="02020603050405020304" pitchFamily="18" charset="0"/>
                <a:ea typeface="Anton"/>
                <a:cs typeface="Times New Roman" panose="02020603050405020304" pitchFamily="18" charset="0"/>
                <a:sym typeface="Anton"/>
              </a:rPr>
              <a:t> Forschung</a:t>
            </a:r>
          </a:p>
        </p:txBody>
      </p:sp>
      <p:grpSp>
        <p:nvGrpSpPr>
          <p:cNvPr id="12" name="Group 12"/>
          <p:cNvGrpSpPr/>
          <p:nvPr/>
        </p:nvGrpSpPr>
        <p:grpSpPr>
          <a:xfrm>
            <a:off x="7515603" y="2752384"/>
            <a:ext cx="3086100" cy="1198366"/>
            <a:chOff x="0" y="0"/>
            <a:chExt cx="812800" cy="315619"/>
          </a:xfrm>
        </p:grpSpPr>
        <p:sp>
          <p:nvSpPr>
            <p:cNvPr id="13" name="Freeform 13"/>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4" name="TextBox 14"/>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71868" y="3004193"/>
            <a:ext cx="2573569" cy="666016"/>
          </a:xfrm>
          <a:prstGeom prst="rect">
            <a:avLst/>
          </a:prstGeom>
        </p:spPr>
        <p:txBody>
          <a:bodyPr lIns="0" tIns="0" rIns="0" bIns="0" rtlCol="0" anchor="t">
            <a:spAutoFit/>
          </a:bodyPr>
          <a:lstStyle/>
          <a:p>
            <a:pPr algn="ctr">
              <a:lnSpc>
                <a:spcPts val="2718"/>
              </a:lnSpc>
            </a:pPr>
            <a:r>
              <a:rPr lang="en-US" sz="2000" b="1" dirty="0">
                <a:solidFill>
                  <a:srgbClr val="FFFFFF"/>
                </a:solidFill>
                <a:latin typeface="Times New Roman" panose="02020603050405020304" pitchFamily="18" charset="0"/>
                <a:ea typeface="Raleway Bold"/>
                <a:cs typeface="Times New Roman" panose="02020603050405020304" pitchFamily="18" charset="0"/>
                <a:sym typeface="Raleway Bold"/>
              </a:rPr>
              <a:t>Strategic Breathing App</a:t>
            </a:r>
          </a:p>
        </p:txBody>
      </p:sp>
      <p:grpSp>
        <p:nvGrpSpPr>
          <p:cNvPr id="16" name="Group 16"/>
          <p:cNvGrpSpPr/>
          <p:nvPr/>
        </p:nvGrpSpPr>
        <p:grpSpPr>
          <a:xfrm>
            <a:off x="10774778" y="3943317"/>
            <a:ext cx="4822209" cy="3101262"/>
            <a:chOff x="0" y="0"/>
            <a:chExt cx="812800" cy="816793"/>
          </a:xfrm>
        </p:grpSpPr>
        <p:sp>
          <p:nvSpPr>
            <p:cNvPr id="17" name="Freeform 1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txBody>
            <a:bodyPr/>
            <a:lstStyle/>
            <a:p>
              <a:endParaRPr lang="de-DE"/>
            </a:p>
          </p:txBody>
        </p:sp>
        <p:sp>
          <p:nvSpPr>
            <p:cNvPr id="18" name="TextBox 1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774778" y="2744952"/>
            <a:ext cx="4822209" cy="1198366"/>
            <a:chOff x="0" y="0"/>
            <a:chExt cx="812800" cy="315619"/>
          </a:xfrm>
        </p:grpSpPr>
        <p:sp>
          <p:nvSpPr>
            <p:cNvPr id="20" name="Freeform 20"/>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21" name="TextBox 21"/>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0887590" y="2806392"/>
            <a:ext cx="4428610" cy="1006301"/>
          </a:xfrm>
          <a:prstGeom prst="rect">
            <a:avLst/>
          </a:prstGeom>
        </p:spPr>
        <p:txBody>
          <a:bodyPr wrap="square" lIns="0" tIns="0" rIns="0" bIns="0" rtlCol="0" anchor="t">
            <a:spAutoFit/>
          </a:bodyPr>
          <a:lstStyle/>
          <a:p>
            <a:pPr algn="ctr">
              <a:lnSpc>
                <a:spcPts val="2718"/>
              </a:lnSpc>
            </a:pPr>
            <a:r>
              <a:rPr lang="de-DE" sz="2000" b="1" dirty="0">
                <a:solidFill>
                  <a:srgbClr val="FFFFFF"/>
                </a:solidFill>
                <a:latin typeface="Times New Roman" panose="02020603050405020304" pitchFamily="18" charset="0"/>
                <a:ea typeface="Raleway Bold"/>
                <a:cs typeface="Times New Roman" panose="02020603050405020304" pitchFamily="18" charset="0"/>
                <a:sym typeface="Raleway Bold"/>
              </a:rPr>
              <a:t>Wearable </a:t>
            </a:r>
            <a:r>
              <a:rPr lang="de-DE" sz="2000" b="1" dirty="0" err="1">
                <a:solidFill>
                  <a:srgbClr val="FFFFFF"/>
                </a:solidFill>
                <a:latin typeface="Times New Roman" panose="02020603050405020304" pitchFamily="18" charset="0"/>
                <a:ea typeface="Raleway Bold"/>
                <a:cs typeface="Times New Roman" panose="02020603050405020304" pitchFamily="18" charset="0"/>
                <a:sym typeface="Raleway Bold"/>
              </a:rPr>
              <a:t>devices</a:t>
            </a:r>
            <a:r>
              <a:rPr lang="de-DE" sz="2000" b="1" dirty="0">
                <a:solidFill>
                  <a:srgbClr val="FFFFFF"/>
                </a:solidFill>
                <a:latin typeface="Times New Roman" panose="02020603050405020304" pitchFamily="18" charset="0"/>
                <a:ea typeface="Raleway Bold"/>
                <a:cs typeface="Times New Roman" panose="02020603050405020304" pitchFamily="18" charset="0"/>
                <a:sym typeface="Raleway Bold"/>
              </a:rPr>
              <a:t> kombiniert mit </a:t>
            </a:r>
            <a:r>
              <a:rPr lang="de-DE" sz="2000" b="1" dirty="0" err="1">
                <a:solidFill>
                  <a:srgbClr val="FFFFFF"/>
                </a:solidFill>
                <a:latin typeface="Times New Roman" panose="02020603050405020304" pitchFamily="18" charset="0"/>
                <a:ea typeface="Raleway Bold"/>
                <a:cs typeface="Times New Roman" panose="02020603050405020304" pitchFamily="18" charset="0"/>
                <a:sym typeface="Raleway Bold"/>
              </a:rPr>
              <a:t>deeplearning</a:t>
            </a:r>
            <a:r>
              <a:rPr lang="de-DE" sz="2000" b="1" dirty="0">
                <a:solidFill>
                  <a:srgbClr val="FFFFFF"/>
                </a:solidFill>
                <a:latin typeface="Times New Roman" panose="02020603050405020304" pitchFamily="18" charset="0"/>
                <a:ea typeface="Raleway Bold"/>
                <a:cs typeface="Times New Roman" panose="02020603050405020304" pitchFamily="18" charset="0"/>
                <a:sym typeface="Raleway Bold"/>
              </a:rPr>
              <a:t> Modellen zur</a:t>
            </a:r>
          </a:p>
          <a:p>
            <a:pPr algn="ctr">
              <a:lnSpc>
                <a:spcPts val="2718"/>
              </a:lnSpc>
            </a:pPr>
            <a:r>
              <a:rPr lang="de-DE" sz="2000" b="1" dirty="0">
                <a:solidFill>
                  <a:srgbClr val="FFFFFF"/>
                </a:solidFill>
                <a:latin typeface="Times New Roman" panose="02020603050405020304" pitchFamily="18" charset="0"/>
                <a:ea typeface="Raleway Bold"/>
                <a:cs typeface="Times New Roman" panose="02020603050405020304" pitchFamily="18" charset="0"/>
                <a:sym typeface="Raleway Bold"/>
              </a:rPr>
              <a:t>Vorhersage von Panikattacken (Studie</a:t>
            </a:r>
            <a:r>
              <a:rPr lang="de-DE" b="1" dirty="0">
                <a:solidFill>
                  <a:srgbClr val="FFFFFF"/>
                </a:solidFill>
                <a:latin typeface="Times New Roman" panose="02020603050405020304" pitchFamily="18" charset="0"/>
                <a:ea typeface="Raleway Bold"/>
                <a:cs typeface="Times New Roman" panose="02020603050405020304" pitchFamily="18" charset="0"/>
                <a:sym typeface="Raleway Bold"/>
              </a:rPr>
              <a:t>)</a:t>
            </a:r>
            <a:endParaRPr lang="en-US" b="1" dirty="0">
              <a:solidFill>
                <a:srgbClr val="FFFFFF"/>
              </a:solidFill>
              <a:latin typeface="Times New Roman" panose="02020603050405020304" pitchFamily="18" charset="0"/>
              <a:ea typeface="Raleway Bold"/>
              <a:cs typeface="Times New Roman" panose="02020603050405020304" pitchFamily="18" charset="0"/>
              <a:sym typeface="Raleway Bold"/>
            </a:endParaRPr>
          </a:p>
        </p:txBody>
      </p:sp>
      <p:sp>
        <p:nvSpPr>
          <p:cNvPr id="30" name="TextBox 30"/>
          <p:cNvSpPr txBox="1"/>
          <p:nvPr/>
        </p:nvSpPr>
        <p:spPr>
          <a:xfrm>
            <a:off x="7564102" y="4322512"/>
            <a:ext cx="2962103" cy="1667123"/>
          </a:xfrm>
          <a:prstGeom prst="rect">
            <a:avLst/>
          </a:prstGeom>
        </p:spPr>
        <p:txBody>
          <a:bodyPr wrap="square" lIns="0" tIns="0" rIns="0" bIns="0" rtlCol="0" anchor="t">
            <a:spAutoFit/>
          </a:bodyPr>
          <a:lstStyle/>
          <a:p>
            <a:pPr marL="342900" indent="-342900">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Animierter Avatar</a:t>
            </a:r>
          </a:p>
          <a:p>
            <a:pPr marL="342900" indent="-342900">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Stimme für Atemübungen</a:t>
            </a:r>
            <a:r>
              <a:rPr lang="en-US" sz="2200" dirty="0">
                <a:solidFill>
                  <a:srgbClr val="FFFFFF"/>
                </a:solidFill>
                <a:latin typeface="Times New Roman" panose="02020603050405020304" pitchFamily="18" charset="0"/>
                <a:ea typeface="Raleway"/>
                <a:cs typeface="Times New Roman" panose="02020603050405020304" pitchFamily="18" charset="0"/>
                <a:sym typeface="Raleway"/>
              </a:rPr>
              <a:t>. </a:t>
            </a:r>
          </a:p>
          <a:p>
            <a:pPr marL="342900" indent="-342900">
              <a:lnSpc>
                <a:spcPts val="2603"/>
              </a:lnSpc>
              <a:spcBef>
                <a:spcPct val="0"/>
              </a:spcBef>
              <a:buFont typeface="Arial" panose="020B0604020202020204" pitchFamily="34" charset="0"/>
              <a:buChar char="•"/>
            </a:pPr>
            <a:r>
              <a:rPr lang="en-US" sz="2200" dirty="0" err="1">
                <a:solidFill>
                  <a:srgbClr val="FFFFFF"/>
                </a:solidFill>
                <a:latin typeface="Times New Roman" panose="02020603050405020304" pitchFamily="18" charset="0"/>
                <a:ea typeface="Raleway"/>
                <a:cs typeface="Times New Roman" panose="02020603050405020304" pitchFamily="18" charset="0"/>
                <a:sym typeface="Raleway"/>
              </a:rPr>
              <a:t>Verschiedene</a:t>
            </a:r>
            <a:r>
              <a:rPr lang="en-US" sz="2200" dirty="0">
                <a:solidFill>
                  <a:srgbClr val="FFFFFF"/>
                </a:solidFill>
                <a:latin typeface="Times New Roman" panose="02020603050405020304" pitchFamily="18" charset="0"/>
                <a:ea typeface="Raleway"/>
                <a:cs typeface="Times New Roman" panose="02020603050405020304" pitchFamily="18" charset="0"/>
                <a:sym typeface="Raleway"/>
              </a:rPr>
              <a:t> Meditation</a:t>
            </a:r>
          </a:p>
        </p:txBody>
      </p:sp>
      <p:sp>
        <p:nvSpPr>
          <p:cNvPr id="31" name="TextBox 31"/>
          <p:cNvSpPr txBox="1"/>
          <p:nvPr/>
        </p:nvSpPr>
        <p:spPr>
          <a:xfrm>
            <a:off x="11111792" y="4322512"/>
            <a:ext cx="3899608" cy="1667123"/>
          </a:xfrm>
          <a:prstGeom prst="rect">
            <a:avLst/>
          </a:prstGeom>
        </p:spPr>
        <p:txBody>
          <a:bodyPr wrap="square" lIns="0" tIns="0" rIns="0" bIns="0" rtlCol="0" anchor="t">
            <a:spAutoFit/>
          </a:bodyPr>
          <a:lstStyle/>
          <a:p>
            <a:pPr marL="342900" indent="-342900">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Smartwatch/ Apps/ rings/ </a:t>
            </a:r>
            <a:r>
              <a:rPr lang="de-DE" sz="2200" dirty="0" err="1">
                <a:solidFill>
                  <a:srgbClr val="FFFFFF"/>
                </a:solidFill>
                <a:latin typeface="Times New Roman" panose="02020603050405020304" pitchFamily="18" charset="0"/>
                <a:ea typeface="Raleway"/>
                <a:cs typeface="Times New Roman" panose="02020603050405020304" pitchFamily="18" charset="0"/>
                <a:sym typeface="Raleway"/>
              </a:rPr>
              <a:t>headset</a:t>
            </a: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a:t>
            </a:r>
          </a:p>
          <a:p>
            <a:pPr marL="342900" indent="-342900">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Medizinische Vorgeschichte/ Demographische Information/ </a:t>
            </a:r>
          </a:p>
          <a:p>
            <a:pPr>
              <a:lnSpc>
                <a:spcPts val="2603"/>
              </a:lnSpc>
              <a:spcBef>
                <a:spcPct val="0"/>
              </a:spcBef>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	DNA/Fragebogen</a:t>
            </a:r>
            <a:r>
              <a:rPr lang="en-US" sz="2200" dirty="0">
                <a:solidFill>
                  <a:srgbClr val="FFFFFF"/>
                </a:solidFill>
                <a:latin typeface="Times New Roman" panose="02020603050405020304" pitchFamily="18" charset="0"/>
                <a:ea typeface="Raleway"/>
                <a:cs typeface="Times New Roman" panose="02020603050405020304" pitchFamily="18" charset="0"/>
                <a:sym typeface="Raleway"/>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0700466-FF30-2172-F2DC-E25C278CE292}"/>
            </a:ext>
          </a:extLst>
        </p:cNvPr>
        <p:cNvGrpSpPr/>
        <p:nvPr/>
      </p:nvGrpSpPr>
      <p:grpSpPr>
        <a:xfrm>
          <a:off x="0" y="0"/>
          <a:ext cx="0" cy="0"/>
          <a:chOff x="0" y="0"/>
          <a:chExt cx="0" cy="0"/>
        </a:xfrm>
      </p:grpSpPr>
      <p:pic>
        <p:nvPicPr>
          <p:cNvPr id="11" name="Grafik 10" descr="Ein Bild, das pink, Cartoon, Kunst enthält.&#10;&#10;KI-generierte Inhalte können fehlerhaft sein.">
            <a:extLst>
              <a:ext uri="{FF2B5EF4-FFF2-40B4-BE49-F238E27FC236}">
                <a16:creationId xmlns:a16="http://schemas.microsoft.com/office/drawing/2014/main" id="{A6CA34DC-8039-9DCC-DC68-DFA83CB0A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816" y="3543772"/>
            <a:ext cx="4502606" cy="6756548"/>
          </a:xfrm>
          <a:prstGeom prst="rect">
            <a:avLst/>
          </a:prstGeom>
        </p:spPr>
      </p:pic>
      <p:sp>
        <p:nvSpPr>
          <p:cNvPr id="3" name="Freeform 3">
            <a:extLst>
              <a:ext uri="{FF2B5EF4-FFF2-40B4-BE49-F238E27FC236}">
                <a16:creationId xmlns:a16="http://schemas.microsoft.com/office/drawing/2014/main" id="{CFCB891A-7780-F83C-48BD-F20C5A0525DF}"/>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14" name="Group 14">
            <a:extLst>
              <a:ext uri="{FF2B5EF4-FFF2-40B4-BE49-F238E27FC236}">
                <a16:creationId xmlns:a16="http://schemas.microsoft.com/office/drawing/2014/main" id="{4EDD5E82-91C8-125E-2D0E-FD5235ADF26D}"/>
              </a:ext>
            </a:extLst>
          </p:cNvPr>
          <p:cNvGrpSpPr/>
          <p:nvPr/>
        </p:nvGrpSpPr>
        <p:grpSpPr>
          <a:xfrm>
            <a:off x="7799414" y="2932426"/>
            <a:ext cx="2359620" cy="1778702"/>
            <a:chOff x="0" y="0"/>
            <a:chExt cx="621464" cy="468465"/>
          </a:xfrm>
        </p:grpSpPr>
        <p:sp>
          <p:nvSpPr>
            <p:cNvPr id="15" name="Freeform 15">
              <a:extLst>
                <a:ext uri="{FF2B5EF4-FFF2-40B4-BE49-F238E27FC236}">
                  <a16:creationId xmlns:a16="http://schemas.microsoft.com/office/drawing/2014/main" id="{6B3A874F-A05A-18BD-49E8-37D2607849B3}"/>
                </a:ext>
              </a:extLst>
            </p:cNvPr>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6" name="TextBox 16">
              <a:extLst>
                <a:ext uri="{FF2B5EF4-FFF2-40B4-BE49-F238E27FC236}">
                  <a16:creationId xmlns:a16="http://schemas.microsoft.com/office/drawing/2014/main" id="{0FD7D062-14AC-E91C-B6B1-75125679B3EA}"/>
                </a:ext>
              </a:extLst>
            </p:cNvPr>
            <p:cNvSpPr txBox="1"/>
            <p:nvPr/>
          </p:nvSpPr>
          <p:spPr>
            <a:xfrm>
              <a:off x="0" y="-38100"/>
              <a:ext cx="621464" cy="506565"/>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07552197-8702-6BBA-21E1-5932E9F32E72}"/>
              </a:ext>
            </a:extLst>
          </p:cNvPr>
          <p:cNvGrpSpPr/>
          <p:nvPr/>
        </p:nvGrpSpPr>
        <p:grpSpPr>
          <a:xfrm>
            <a:off x="7799414" y="4896213"/>
            <a:ext cx="2359620" cy="1778702"/>
            <a:chOff x="0" y="0"/>
            <a:chExt cx="621464" cy="468465"/>
          </a:xfrm>
        </p:grpSpPr>
        <p:sp>
          <p:nvSpPr>
            <p:cNvPr id="18" name="Freeform 18">
              <a:extLst>
                <a:ext uri="{FF2B5EF4-FFF2-40B4-BE49-F238E27FC236}">
                  <a16:creationId xmlns:a16="http://schemas.microsoft.com/office/drawing/2014/main" id="{769509A2-94BB-1AB3-9853-A487CEC7D4C7}"/>
                </a:ext>
              </a:extLst>
            </p:cNvPr>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9" name="TextBox 19">
              <a:extLst>
                <a:ext uri="{FF2B5EF4-FFF2-40B4-BE49-F238E27FC236}">
                  <a16:creationId xmlns:a16="http://schemas.microsoft.com/office/drawing/2014/main" id="{AE237139-998D-5B12-2CF7-8E454C389A24}"/>
                </a:ext>
              </a:extLst>
            </p:cNvPr>
            <p:cNvSpPr txBox="1"/>
            <p:nvPr/>
          </p:nvSpPr>
          <p:spPr>
            <a:xfrm>
              <a:off x="0" y="-38100"/>
              <a:ext cx="621464" cy="506565"/>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a:extLst>
              <a:ext uri="{FF2B5EF4-FFF2-40B4-BE49-F238E27FC236}">
                <a16:creationId xmlns:a16="http://schemas.microsoft.com/office/drawing/2014/main" id="{B9D2D649-6D50-8007-E124-C85718A20EDE}"/>
              </a:ext>
            </a:extLst>
          </p:cNvPr>
          <p:cNvGrpSpPr/>
          <p:nvPr/>
        </p:nvGrpSpPr>
        <p:grpSpPr>
          <a:xfrm>
            <a:off x="7658592" y="2791604"/>
            <a:ext cx="281644" cy="281644"/>
            <a:chOff x="0" y="0"/>
            <a:chExt cx="812800" cy="812800"/>
          </a:xfrm>
        </p:grpSpPr>
        <p:sp>
          <p:nvSpPr>
            <p:cNvPr id="24" name="Freeform 24">
              <a:extLst>
                <a:ext uri="{FF2B5EF4-FFF2-40B4-BE49-F238E27FC236}">
                  <a16:creationId xmlns:a16="http://schemas.microsoft.com/office/drawing/2014/main" id="{69366FAA-0670-24EB-1C1C-B13BDB80C9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txBody>
            <a:bodyPr/>
            <a:lstStyle/>
            <a:p>
              <a:endParaRPr lang="de-DE"/>
            </a:p>
          </p:txBody>
        </p:sp>
        <p:sp>
          <p:nvSpPr>
            <p:cNvPr id="25" name="TextBox 25">
              <a:extLst>
                <a:ext uri="{FF2B5EF4-FFF2-40B4-BE49-F238E27FC236}">
                  <a16:creationId xmlns:a16="http://schemas.microsoft.com/office/drawing/2014/main" id="{C4736BB8-2F91-71B2-B2B4-E94D411460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TextBox 28">
            <a:extLst>
              <a:ext uri="{FF2B5EF4-FFF2-40B4-BE49-F238E27FC236}">
                <a16:creationId xmlns:a16="http://schemas.microsoft.com/office/drawing/2014/main" id="{1F3CE00B-A18B-820A-DD25-8B3E9DC86337}"/>
              </a:ext>
            </a:extLst>
          </p:cNvPr>
          <p:cNvSpPr txBox="1"/>
          <p:nvPr/>
        </p:nvSpPr>
        <p:spPr>
          <a:xfrm>
            <a:off x="1601418" y="4144505"/>
            <a:ext cx="6108171" cy="1115690"/>
          </a:xfrm>
          <a:prstGeom prst="rect">
            <a:avLst/>
          </a:prstGeom>
        </p:spPr>
        <p:txBody>
          <a:bodyPr lIns="0" tIns="0" rIns="0" bIns="0" rtlCol="0" anchor="t">
            <a:spAutoFit/>
          </a:bodyPr>
          <a:lstStyle/>
          <a:p>
            <a:pPr algn="l">
              <a:lnSpc>
                <a:spcPts val="8688"/>
              </a:lnSpc>
            </a:pPr>
            <a:r>
              <a:rPr lang="en-US" sz="7971" dirty="0">
                <a:solidFill>
                  <a:srgbClr val="FFFFFF"/>
                </a:solidFill>
                <a:latin typeface="Times New Roman" panose="02020603050405020304" pitchFamily="18" charset="0"/>
                <a:ea typeface="Anton"/>
                <a:cs typeface="Times New Roman" panose="02020603050405020304" pitchFamily="18" charset="0"/>
                <a:sym typeface="Anton"/>
              </a:rPr>
              <a:t>Hardware</a:t>
            </a:r>
            <a:r>
              <a:rPr lang="en-US" sz="7971" dirty="0">
                <a:solidFill>
                  <a:srgbClr val="FFFFFF"/>
                </a:solidFill>
                <a:latin typeface="Anton"/>
                <a:ea typeface="Anton"/>
                <a:cs typeface="Anton"/>
                <a:sym typeface="Anton"/>
              </a:rPr>
              <a:t> </a:t>
            </a:r>
          </a:p>
        </p:txBody>
      </p:sp>
      <p:sp>
        <p:nvSpPr>
          <p:cNvPr id="29" name="TextBox 29">
            <a:extLst>
              <a:ext uri="{FF2B5EF4-FFF2-40B4-BE49-F238E27FC236}">
                <a16:creationId xmlns:a16="http://schemas.microsoft.com/office/drawing/2014/main" id="{749F8354-A9FA-53EA-FC0D-E22DF8AE3D93}"/>
              </a:ext>
            </a:extLst>
          </p:cNvPr>
          <p:cNvSpPr txBox="1"/>
          <p:nvPr/>
        </p:nvSpPr>
        <p:spPr>
          <a:xfrm>
            <a:off x="8366386" y="3749446"/>
            <a:ext cx="1481999" cy="382349"/>
          </a:xfrm>
          <a:prstGeom prst="rect">
            <a:avLst/>
          </a:prstGeom>
        </p:spPr>
        <p:txBody>
          <a:bodyPr lIns="0" tIns="0" rIns="0" bIns="0" rtlCol="0" anchor="t">
            <a:spAutoFit/>
          </a:bodyPr>
          <a:lstStyle/>
          <a:p>
            <a:pPr algn="l">
              <a:lnSpc>
                <a:spcPts val="2718"/>
              </a:lnSpc>
            </a:pPr>
            <a:r>
              <a:rPr lang="en-US" sz="4000" b="1" dirty="0">
                <a:solidFill>
                  <a:srgbClr val="FFFFFF"/>
                </a:solidFill>
                <a:latin typeface="Raleway Bold"/>
                <a:ea typeface="Raleway Bold"/>
                <a:cs typeface="Raleway Bold"/>
                <a:sym typeface="Raleway Bold"/>
              </a:rPr>
              <a:t>APP</a:t>
            </a:r>
          </a:p>
        </p:txBody>
      </p:sp>
      <p:sp>
        <p:nvSpPr>
          <p:cNvPr id="31" name="TextBox 31">
            <a:extLst>
              <a:ext uri="{FF2B5EF4-FFF2-40B4-BE49-F238E27FC236}">
                <a16:creationId xmlns:a16="http://schemas.microsoft.com/office/drawing/2014/main" id="{1E44E360-3A2E-76B5-4CDF-2B835393D4D4}"/>
              </a:ext>
            </a:extLst>
          </p:cNvPr>
          <p:cNvSpPr txBox="1"/>
          <p:nvPr/>
        </p:nvSpPr>
        <p:spPr>
          <a:xfrm>
            <a:off x="7908542" y="5556610"/>
            <a:ext cx="2250492" cy="351699"/>
          </a:xfrm>
          <a:prstGeom prst="rect">
            <a:avLst/>
          </a:prstGeom>
        </p:spPr>
        <p:txBody>
          <a:bodyPr wrap="square" lIns="0" tIns="0" rIns="0" bIns="0" rtlCol="0" anchor="t">
            <a:spAutoFit/>
          </a:bodyPr>
          <a:lstStyle/>
          <a:p>
            <a:pPr algn="l">
              <a:lnSpc>
                <a:spcPts val="2718"/>
              </a:lnSpc>
            </a:pPr>
            <a:r>
              <a:rPr lang="en-US" sz="3000" b="1" dirty="0">
                <a:solidFill>
                  <a:srgbClr val="FFFFFF"/>
                </a:solidFill>
                <a:latin typeface="Raleway Bold"/>
                <a:ea typeface="Raleway Bold"/>
                <a:cs typeface="Raleway Bold"/>
                <a:sym typeface="Raleway Bold"/>
              </a:rPr>
              <a:t>Smartwatch</a:t>
            </a:r>
          </a:p>
        </p:txBody>
      </p:sp>
      <p:grpSp>
        <p:nvGrpSpPr>
          <p:cNvPr id="35" name="Group 35">
            <a:extLst>
              <a:ext uri="{FF2B5EF4-FFF2-40B4-BE49-F238E27FC236}">
                <a16:creationId xmlns:a16="http://schemas.microsoft.com/office/drawing/2014/main" id="{359FF51A-66B0-016E-634E-121E40E22A58}"/>
              </a:ext>
            </a:extLst>
          </p:cNvPr>
          <p:cNvGrpSpPr/>
          <p:nvPr/>
        </p:nvGrpSpPr>
        <p:grpSpPr>
          <a:xfrm>
            <a:off x="7658592" y="4823747"/>
            <a:ext cx="281644" cy="281644"/>
            <a:chOff x="0" y="0"/>
            <a:chExt cx="812800" cy="812800"/>
          </a:xfrm>
        </p:grpSpPr>
        <p:sp>
          <p:nvSpPr>
            <p:cNvPr id="36" name="Freeform 36">
              <a:extLst>
                <a:ext uri="{FF2B5EF4-FFF2-40B4-BE49-F238E27FC236}">
                  <a16:creationId xmlns:a16="http://schemas.microsoft.com/office/drawing/2014/main" id="{FC28586C-9D8E-CA1B-C0F1-DB6DC72DBD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txBody>
            <a:bodyPr/>
            <a:lstStyle/>
            <a:p>
              <a:endParaRPr lang="de-DE"/>
            </a:p>
          </p:txBody>
        </p:sp>
        <p:sp>
          <p:nvSpPr>
            <p:cNvPr id="37" name="TextBox 37">
              <a:extLst>
                <a:ext uri="{FF2B5EF4-FFF2-40B4-BE49-F238E27FC236}">
                  <a16:creationId xmlns:a16="http://schemas.microsoft.com/office/drawing/2014/main" id="{75D321E0-84A0-3DA4-0EEB-FC24AAA326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 name="Grafik 1">
            <a:extLst>
              <a:ext uri="{FF2B5EF4-FFF2-40B4-BE49-F238E27FC236}">
                <a16:creationId xmlns:a16="http://schemas.microsoft.com/office/drawing/2014/main" id="{2ED6ADDA-1F7D-C25C-726B-A63D4643BD49}"/>
              </a:ext>
            </a:extLst>
          </p:cNvPr>
          <p:cNvPicPr>
            <a:picLocks noChangeAspect="1"/>
          </p:cNvPicPr>
          <p:nvPr/>
        </p:nvPicPr>
        <p:blipFill>
          <a:blip r:embed="rId5"/>
          <a:stretch>
            <a:fillRect/>
          </a:stretch>
        </p:blipFill>
        <p:spPr>
          <a:xfrm>
            <a:off x="15849600" y="-1077329"/>
            <a:ext cx="4419600" cy="3944454"/>
          </a:xfrm>
          <a:prstGeom prst="rect">
            <a:avLst/>
          </a:prstGeom>
        </p:spPr>
      </p:pic>
      <p:pic>
        <p:nvPicPr>
          <p:cNvPr id="12" name="Grafik 11">
            <a:extLst>
              <a:ext uri="{FF2B5EF4-FFF2-40B4-BE49-F238E27FC236}">
                <a16:creationId xmlns:a16="http://schemas.microsoft.com/office/drawing/2014/main" id="{A409D185-0919-D98A-EB3A-AA12298DB013}"/>
              </a:ext>
            </a:extLst>
          </p:cNvPr>
          <p:cNvPicPr>
            <a:picLocks noChangeAspect="1"/>
          </p:cNvPicPr>
          <p:nvPr/>
        </p:nvPicPr>
        <p:blipFill>
          <a:blip r:embed="rId6"/>
          <a:stretch>
            <a:fillRect/>
          </a:stretch>
        </p:blipFill>
        <p:spPr>
          <a:xfrm>
            <a:off x="2242359" y="930540"/>
            <a:ext cx="2594739" cy="2315581"/>
          </a:xfrm>
          <a:prstGeom prst="rect">
            <a:avLst/>
          </a:prstGeom>
        </p:spPr>
      </p:pic>
      <p:pic>
        <p:nvPicPr>
          <p:cNvPr id="13" name="Grafik 12">
            <a:extLst>
              <a:ext uri="{FF2B5EF4-FFF2-40B4-BE49-F238E27FC236}">
                <a16:creationId xmlns:a16="http://schemas.microsoft.com/office/drawing/2014/main" id="{F9C3D8F5-54D4-1036-093E-D94C54F2FE69}"/>
              </a:ext>
            </a:extLst>
          </p:cNvPr>
          <p:cNvPicPr>
            <a:picLocks noChangeAspect="1"/>
          </p:cNvPicPr>
          <p:nvPr/>
        </p:nvPicPr>
        <p:blipFill>
          <a:blip r:embed="rId6"/>
          <a:srcRect t="25174"/>
          <a:stretch>
            <a:fillRect/>
          </a:stretch>
        </p:blipFill>
        <p:spPr>
          <a:xfrm flipH="1">
            <a:off x="8043648" y="6734179"/>
            <a:ext cx="1599101" cy="1067811"/>
          </a:xfrm>
          <a:prstGeom prst="rect">
            <a:avLst/>
          </a:prstGeom>
        </p:spPr>
      </p:pic>
      <p:pic>
        <p:nvPicPr>
          <p:cNvPr id="26" name="Grafik 25">
            <a:extLst>
              <a:ext uri="{FF2B5EF4-FFF2-40B4-BE49-F238E27FC236}">
                <a16:creationId xmlns:a16="http://schemas.microsoft.com/office/drawing/2014/main" id="{1242B03B-D888-7F0C-4B39-4F3D8102DFF4}"/>
              </a:ext>
            </a:extLst>
          </p:cNvPr>
          <p:cNvPicPr>
            <a:picLocks noChangeAspect="1"/>
          </p:cNvPicPr>
          <p:nvPr/>
        </p:nvPicPr>
        <p:blipFill>
          <a:blip r:embed="rId6"/>
          <a:stretch>
            <a:fillRect/>
          </a:stretch>
        </p:blipFill>
        <p:spPr>
          <a:xfrm>
            <a:off x="-2725469" y="6174556"/>
            <a:ext cx="6930851" cy="6185187"/>
          </a:xfrm>
          <a:prstGeom prst="rect">
            <a:avLst/>
          </a:prstGeom>
        </p:spPr>
      </p:pic>
      <p:pic>
        <p:nvPicPr>
          <p:cNvPr id="27" name="Grafik 26">
            <a:extLst>
              <a:ext uri="{FF2B5EF4-FFF2-40B4-BE49-F238E27FC236}">
                <a16:creationId xmlns:a16="http://schemas.microsoft.com/office/drawing/2014/main" id="{17CA7839-F3C5-864F-CD70-4FD63F6A3F61}"/>
              </a:ext>
            </a:extLst>
          </p:cNvPr>
          <p:cNvPicPr>
            <a:picLocks noChangeAspect="1"/>
          </p:cNvPicPr>
          <p:nvPr/>
        </p:nvPicPr>
        <p:blipFill>
          <a:blip r:embed="rId6"/>
          <a:stretch>
            <a:fillRect/>
          </a:stretch>
        </p:blipFill>
        <p:spPr>
          <a:xfrm>
            <a:off x="7239000" y="8833898"/>
            <a:ext cx="4419983" cy="3944454"/>
          </a:xfrm>
          <a:prstGeom prst="rect">
            <a:avLst/>
          </a:prstGeom>
        </p:spPr>
      </p:pic>
      <p:pic>
        <p:nvPicPr>
          <p:cNvPr id="30" name="Grafik 29">
            <a:extLst>
              <a:ext uri="{FF2B5EF4-FFF2-40B4-BE49-F238E27FC236}">
                <a16:creationId xmlns:a16="http://schemas.microsoft.com/office/drawing/2014/main" id="{F228473B-3591-4BE9-1881-E759616DEA16}"/>
              </a:ext>
            </a:extLst>
          </p:cNvPr>
          <p:cNvPicPr>
            <a:picLocks noChangeAspect="1"/>
          </p:cNvPicPr>
          <p:nvPr/>
        </p:nvPicPr>
        <p:blipFill>
          <a:blip r:embed="rId6"/>
          <a:stretch>
            <a:fillRect/>
          </a:stretch>
        </p:blipFill>
        <p:spPr>
          <a:xfrm>
            <a:off x="10510182" y="6362699"/>
            <a:ext cx="843809" cy="753027"/>
          </a:xfrm>
          <a:prstGeom prst="rect">
            <a:avLst/>
          </a:prstGeom>
        </p:spPr>
      </p:pic>
    </p:spTree>
    <p:extLst>
      <p:ext uri="{BB962C8B-B14F-4D97-AF65-F5344CB8AC3E}">
        <p14:creationId xmlns:p14="http://schemas.microsoft.com/office/powerpoint/2010/main" val="249817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432766DC-AAF2-272E-37A9-EAA23611A312}"/>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731CD745-14BE-ADF6-03B9-CBA1B6DDD324}"/>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5" name="TextBox 5">
            <a:extLst>
              <a:ext uri="{FF2B5EF4-FFF2-40B4-BE49-F238E27FC236}">
                <a16:creationId xmlns:a16="http://schemas.microsoft.com/office/drawing/2014/main" id="{77A7F548-7AF9-52FF-532F-3ECB4AC8529F}"/>
              </a:ext>
            </a:extLst>
          </p:cNvPr>
          <p:cNvSpPr txBox="1"/>
          <p:nvPr/>
        </p:nvSpPr>
        <p:spPr>
          <a:xfrm>
            <a:off x="1466773" y="3374890"/>
            <a:ext cx="5267534" cy="1564531"/>
          </a:xfrm>
          <a:prstGeom prst="rect">
            <a:avLst/>
          </a:prstGeom>
        </p:spPr>
        <p:txBody>
          <a:bodyPr lIns="0" tIns="0" rIns="0" bIns="0" rtlCol="0" anchor="t">
            <a:spAutoFit/>
          </a:bodyPr>
          <a:lstStyle/>
          <a:p>
            <a:pPr algn="l">
              <a:lnSpc>
                <a:spcPts val="12239"/>
              </a:lnSpc>
            </a:pPr>
            <a:r>
              <a:rPr lang="en-US" sz="11229" dirty="0">
                <a:solidFill>
                  <a:srgbClr val="FFFFFF"/>
                </a:solidFill>
                <a:latin typeface="Times New Roman" panose="02020603050405020304" pitchFamily="18" charset="0"/>
                <a:ea typeface="Anton"/>
                <a:cs typeface="Times New Roman" panose="02020603050405020304" pitchFamily="18" charset="0"/>
                <a:sym typeface="Anton"/>
              </a:rPr>
              <a:t>APP</a:t>
            </a:r>
          </a:p>
        </p:txBody>
      </p:sp>
      <p:grpSp>
        <p:nvGrpSpPr>
          <p:cNvPr id="6" name="Group 6">
            <a:extLst>
              <a:ext uri="{FF2B5EF4-FFF2-40B4-BE49-F238E27FC236}">
                <a16:creationId xmlns:a16="http://schemas.microsoft.com/office/drawing/2014/main" id="{6119DBC5-A6B4-9F6C-DB44-8B7240F7C758}"/>
              </a:ext>
            </a:extLst>
          </p:cNvPr>
          <p:cNvGrpSpPr/>
          <p:nvPr/>
        </p:nvGrpSpPr>
        <p:grpSpPr>
          <a:xfrm>
            <a:off x="6484023" y="1443925"/>
            <a:ext cx="4085345" cy="713798"/>
            <a:chOff x="0" y="0"/>
            <a:chExt cx="1075976" cy="187996"/>
          </a:xfrm>
        </p:grpSpPr>
        <p:sp>
          <p:nvSpPr>
            <p:cNvPr id="7" name="Freeform 7">
              <a:extLst>
                <a:ext uri="{FF2B5EF4-FFF2-40B4-BE49-F238E27FC236}">
                  <a16:creationId xmlns:a16="http://schemas.microsoft.com/office/drawing/2014/main" id="{BF737540-286A-2CCF-7FEE-35F8314014F2}"/>
                </a:ext>
              </a:extLst>
            </p:cNvPr>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8" name="TextBox 8">
              <a:extLst>
                <a:ext uri="{FF2B5EF4-FFF2-40B4-BE49-F238E27FC236}">
                  <a16:creationId xmlns:a16="http://schemas.microsoft.com/office/drawing/2014/main" id="{0FEC5586-C572-7A29-F4AC-793EA7EA371D}"/>
                </a:ext>
              </a:extLst>
            </p:cNvPr>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6E926FAD-EC10-8516-7AF1-AF68542FF85B}"/>
              </a:ext>
            </a:extLst>
          </p:cNvPr>
          <p:cNvGrpSpPr/>
          <p:nvPr/>
        </p:nvGrpSpPr>
        <p:grpSpPr>
          <a:xfrm>
            <a:off x="6484023" y="6529408"/>
            <a:ext cx="5500928" cy="1776450"/>
            <a:chOff x="-7767" y="-185487"/>
            <a:chExt cx="1083743" cy="467871"/>
          </a:xfrm>
        </p:grpSpPr>
        <p:sp>
          <p:nvSpPr>
            <p:cNvPr id="10" name="Freeform 10">
              <a:extLst>
                <a:ext uri="{FF2B5EF4-FFF2-40B4-BE49-F238E27FC236}">
                  <a16:creationId xmlns:a16="http://schemas.microsoft.com/office/drawing/2014/main" id="{FB8F7869-089D-C181-3E52-D1548EC978BA}"/>
                </a:ext>
              </a:extLst>
            </p:cNvPr>
            <p:cNvSpPr/>
            <p:nvPr/>
          </p:nvSpPr>
          <p:spPr>
            <a:xfrm>
              <a:off x="0" y="-185487"/>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1" name="TextBox 11">
              <a:extLst>
                <a:ext uri="{FF2B5EF4-FFF2-40B4-BE49-F238E27FC236}">
                  <a16:creationId xmlns:a16="http://schemas.microsoft.com/office/drawing/2014/main" id="{1F9F6D13-187A-B2E4-899C-39B39E7CA434}"/>
                </a:ext>
              </a:extLst>
            </p:cNvPr>
            <p:cNvSpPr txBox="1"/>
            <p:nvPr/>
          </p:nvSpPr>
          <p:spPr>
            <a:xfrm>
              <a:off x="-7767" y="56288"/>
              <a:ext cx="1075976" cy="226096"/>
            </a:xfrm>
            <a:prstGeom prst="rect">
              <a:avLst/>
            </a:prstGeom>
          </p:spPr>
          <p:txBody>
            <a:bodyPr lIns="50800" tIns="50800" rIns="50800" bIns="50800" rtlCol="0" anchor="ctr"/>
            <a:lstStyle/>
            <a:p>
              <a:pPr marL="285750" indent="-285750">
                <a:lnSpc>
                  <a:spcPts val="2659"/>
                </a:lnSpc>
                <a:spcBef>
                  <a:spcPct val="0"/>
                </a:spcBef>
                <a:buFont typeface="Arial" panose="020B0604020202020204" pitchFamily="34" charset="0"/>
                <a:buChar char="•"/>
              </a:pPr>
              <a:r>
                <a:rPr lang="de-DE" sz="2200" dirty="0">
                  <a:solidFill>
                    <a:schemeClr val="bg1"/>
                  </a:solidFill>
                  <a:latin typeface="Times New Roman" panose="02020603050405020304" pitchFamily="18" charset="0"/>
                  <a:cs typeface="Times New Roman" panose="02020603050405020304" pitchFamily="18" charset="0"/>
                </a:rPr>
                <a:t>Psychische Gesundheit</a:t>
              </a:r>
            </a:p>
            <a:p>
              <a:pPr marL="285750" indent="-285750">
                <a:lnSpc>
                  <a:spcPts val="2659"/>
                </a:lnSpc>
                <a:spcBef>
                  <a:spcPct val="0"/>
                </a:spcBef>
                <a:buFont typeface="Arial" panose="020B0604020202020204" pitchFamily="34" charset="0"/>
                <a:buChar char="•"/>
              </a:pPr>
              <a:r>
                <a:rPr lang="de-DE" sz="2200" dirty="0">
                  <a:solidFill>
                    <a:schemeClr val="bg1"/>
                  </a:solidFill>
                  <a:latin typeface="Times New Roman" panose="02020603050405020304" pitchFamily="18" charset="0"/>
                  <a:cs typeface="Times New Roman" panose="02020603050405020304" pitchFamily="18" charset="0"/>
                </a:rPr>
                <a:t>Physische Gesundheit</a:t>
              </a:r>
            </a:p>
            <a:p>
              <a:pPr marL="285750" indent="-285750">
                <a:lnSpc>
                  <a:spcPts val="2659"/>
                </a:lnSpc>
                <a:spcBef>
                  <a:spcPct val="0"/>
                </a:spcBef>
                <a:buFont typeface="Arial" panose="020B0604020202020204" pitchFamily="34" charset="0"/>
                <a:buChar char="•"/>
              </a:pPr>
              <a:endParaRPr dirty="0">
                <a:solidFill>
                  <a:schemeClr val="bg1"/>
                </a:solidFill>
              </a:endParaRPr>
            </a:p>
          </p:txBody>
        </p:sp>
      </p:grpSp>
      <p:sp>
        <p:nvSpPr>
          <p:cNvPr id="14" name="TextBox 14">
            <a:extLst>
              <a:ext uri="{FF2B5EF4-FFF2-40B4-BE49-F238E27FC236}">
                <a16:creationId xmlns:a16="http://schemas.microsoft.com/office/drawing/2014/main" id="{4B1A844C-1592-FAF4-0EB7-721AD3831164}"/>
              </a:ext>
            </a:extLst>
          </p:cNvPr>
          <p:cNvSpPr txBox="1"/>
          <p:nvPr/>
        </p:nvSpPr>
        <p:spPr>
          <a:xfrm>
            <a:off x="6484023" y="2469904"/>
            <a:ext cx="5860377" cy="666849"/>
          </a:xfrm>
          <a:prstGeom prst="rect">
            <a:avLst/>
          </a:prstGeom>
        </p:spPr>
        <p:txBody>
          <a:bodyPr wrap="square" lIns="0" tIns="0" rIns="0" bIns="0" rtlCol="0" anchor="t">
            <a:spAutoFit/>
          </a:bodyPr>
          <a:lstStyle/>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Graphen, Statistiken, Tracken des Tagesablaufs </a:t>
            </a:r>
            <a:r>
              <a:rPr lang="de-DE" sz="2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 Mustererkennung</a:t>
            </a:r>
            <a:endParaRPr lang="en-US" sz="2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15" name="TextBox 15">
            <a:extLst>
              <a:ext uri="{FF2B5EF4-FFF2-40B4-BE49-F238E27FC236}">
                <a16:creationId xmlns:a16="http://schemas.microsoft.com/office/drawing/2014/main" id="{9B73CB6B-169E-8B60-0B1F-76BA60E1028C}"/>
              </a:ext>
            </a:extLst>
          </p:cNvPr>
          <p:cNvSpPr txBox="1"/>
          <p:nvPr/>
        </p:nvSpPr>
        <p:spPr>
          <a:xfrm>
            <a:off x="6812195" y="1572108"/>
            <a:ext cx="3429000" cy="346249"/>
          </a:xfrm>
          <a:prstGeom prst="rect">
            <a:avLst/>
          </a:prstGeom>
        </p:spPr>
        <p:txBody>
          <a:bodyPr wrap="square" lIns="0" tIns="0" rIns="0" bIns="0" rtlCol="0" anchor="t">
            <a:spAutoFit/>
          </a:bodyPr>
          <a:lstStyle/>
          <a:p>
            <a:pPr algn="l">
              <a:lnSpc>
                <a:spcPts val="2718"/>
              </a:lnSpc>
            </a:pP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Übersicht</a:t>
            </a: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 der Daten</a:t>
            </a:r>
          </a:p>
        </p:txBody>
      </p:sp>
      <p:sp>
        <p:nvSpPr>
          <p:cNvPr id="16" name="TextBox 16">
            <a:extLst>
              <a:ext uri="{FF2B5EF4-FFF2-40B4-BE49-F238E27FC236}">
                <a16:creationId xmlns:a16="http://schemas.microsoft.com/office/drawing/2014/main" id="{B7DF275B-27CC-3826-F0C1-B4F25A4E224B}"/>
              </a:ext>
            </a:extLst>
          </p:cNvPr>
          <p:cNvSpPr txBox="1"/>
          <p:nvPr/>
        </p:nvSpPr>
        <p:spPr>
          <a:xfrm>
            <a:off x="6471733" y="4306995"/>
            <a:ext cx="5172941" cy="1667123"/>
          </a:xfrm>
          <a:prstGeom prst="rect">
            <a:avLst/>
          </a:prstGeom>
        </p:spPr>
        <p:txBody>
          <a:bodyPr lIns="0" tIns="0" rIns="0" bIns="0" rtlCol="0" anchor="t">
            <a:spAutoFit/>
          </a:bodyPr>
          <a:lstStyle/>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Stimmung​</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Konsum von Alkohol/ Koffein/ Wasser/ Nikotin​</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Lifestyle </a:t>
            </a:r>
            <a:r>
              <a:rPr lang="de-DE" sz="2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a:t>
            </a: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 Sport in Kombination mit Smartwatch</a:t>
            </a:r>
            <a:endParaRPr lang="en-US" sz="2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17" name="TextBox 17">
            <a:extLst>
              <a:ext uri="{FF2B5EF4-FFF2-40B4-BE49-F238E27FC236}">
                <a16:creationId xmlns:a16="http://schemas.microsoft.com/office/drawing/2014/main" id="{A4CD4878-2CF2-E4FD-3F45-80EE6112CBF6}"/>
              </a:ext>
            </a:extLst>
          </p:cNvPr>
          <p:cNvSpPr txBox="1"/>
          <p:nvPr/>
        </p:nvSpPr>
        <p:spPr>
          <a:xfrm>
            <a:off x="6626652" y="6075305"/>
            <a:ext cx="5333999" cy="1038746"/>
          </a:xfrm>
          <a:prstGeom prst="rect">
            <a:avLst/>
          </a:prstGeom>
        </p:spPr>
        <p:txBody>
          <a:bodyPr wrap="square" lIns="0" tIns="0" rIns="0" bIns="0" rtlCol="0" anchor="t">
            <a:spAutoFit/>
          </a:bodyPr>
          <a:lstStyle/>
          <a:p>
            <a:pPr algn="l">
              <a:lnSpc>
                <a:spcPts val="2718"/>
              </a:lnSpc>
            </a:pP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a:t>
            </a:r>
          </a:p>
          <a:p>
            <a:pPr algn="l">
              <a:lnSpc>
                <a:spcPts val="2718"/>
              </a:lnSpc>
            </a:pPr>
            <a:endPar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endParaRPr>
          </a:p>
          <a:p>
            <a:pPr algn="l">
              <a:lnSpc>
                <a:spcPts val="2718"/>
              </a:lnSpc>
            </a:pP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Medizinische</a:t>
            </a: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 </a:t>
            </a: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Vorgeschichte</a:t>
            </a: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 </a:t>
            </a: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Gespeichert</a:t>
            </a:r>
            <a:endPar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endParaRPr>
          </a:p>
        </p:txBody>
      </p:sp>
      <p:pic>
        <p:nvPicPr>
          <p:cNvPr id="18" name="Grafik 17">
            <a:extLst>
              <a:ext uri="{FF2B5EF4-FFF2-40B4-BE49-F238E27FC236}">
                <a16:creationId xmlns:a16="http://schemas.microsoft.com/office/drawing/2014/main" id="{D5BB64EE-B7C6-F855-EFAF-0807FEFE1D46}"/>
              </a:ext>
            </a:extLst>
          </p:cNvPr>
          <p:cNvPicPr>
            <a:picLocks noChangeAspect="1"/>
          </p:cNvPicPr>
          <p:nvPr/>
        </p:nvPicPr>
        <p:blipFill>
          <a:blip r:embed="rId4"/>
          <a:stretch>
            <a:fillRect/>
          </a:stretch>
        </p:blipFill>
        <p:spPr>
          <a:xfrm>
            <a:off x="6471733" y="3278743"/>
            <a:ext cx="9002720" cy="859611"/>
          </a:xfrm>
          <a:prstGeom prst="rect">
            <a:avLst/>
          </a:prstGeom>
        </p:spPr>
      </p:pic>
      <p:sp>
        <p:nvSpPr>
          <p:cNvPr id="21" name="Textfeld 20">
            <a:extLst>
              <a:ext uri="{FF2B5EF4-FFF2-40B4-BE49-F238E27FC236}">
                <a16:creationId xmlns:a16="http://schemas.microsoft.com/office/drawing/2014/main" id="{4B7011D6-9575-C497-4AE2-96597D1BC35C}"/>
              </a:ext>
            </a:extLst>
          </p:cNvPr>
          <p:cNvSpPr txBox="1"/>
          <p:nvPr/>
        </p:nvSpPr>
        <p:spPr>
          <a:xfrm>
            <a:off x="6538672" y="3515417"/>
            <a:ext cx="8787919" cy="477054"/>
          </a:xfrm>
          <a:prstGeom prst="rect">
            <a:avLst/>
          </a:prstGeom>
          <a:noFill/>
        </p:spPr>
        <p:txBody>
          <a:bodyPr wrap="none" rtlCol="0">
            <a:spAutoFit/>
          </a:bodyPr>
          <a:lstStyle/>
          <a:p>
            <a:r>
              <a:rPr lang="de-DE" sz="2500" dirty="0">
                <a:solidFill>
                  <a:schemeClr val="bg1"/>
                </a:solidFill>
                <a:latin typeface="Times New Roman" panose="02020603050405020304" pitchFamily="18" charset="0"/>
                <a:cs typeface="Times New Roman" panose="02020603050405020304" pitchFamily="18" charset="0"/>
              </a:rPr>
              <a:t>Manuelle Eingabe von Daten von Patient, Arzt, Psychotherapeut ...</a:t>
            </a:r>
          </a:p>
        </p:txBody>
      </p:sp>
      <p:pic>
        <p:nvPicPr>
          <p:cNvPr id="22" name="Grafik 21">
            <a:extLst>
              <a:ext uri="{FF2B5EF4-FFF2-40B4-BE49-F238E27FC236}">
                <a16:creationId xmlns:a16="http://schemas.microsoft.com/office/drawing/2014/main" id="{51E91AC3-CF68-75B1-FCFA-C4B722344DF8}"/>
              </a:ext>
            </a:extLst>
          </p:cNvPr>
          <p:cNvPicPr>
            <a:picLocks noChangeAspect="1"/>
          </p:cNvPicPr>
          <p:nvPr/>
        </p:nvPicPr>
        <p:blipFill>
          <a:blip r:embed="rId5"/>
          <a:stretch>
            <a:fillRect/>
          </a:stretch>
        </p:blipFill>
        <p:spPr>
          <a:xfrm>
            <a:off x="6538672" y="8511055"/>
            <a:ext cx="5142860" cy="1414395"/>
          </a:xfrm>
          <a:prstGeom prst="rect">
            <a:avLst/>
          </a:prstGeom>
        </p:spPr>
      </p:pic>
      <p:sp>
        <p:nvSpPr>
          <p:cNvPr id="23" name="Textfeld 22">
            <a:extLst>
              <a:ext uri="{FF2B5EF4-FFF2-40B4-BE49-F238E27FC236}">
                <a16:creationId xmlns:a16="http://schemas.microsoft.com/office/drawing/2014/main" id="{ACA1888E-4279-CEAE-004A-9FD890234A05}"/>
              </a:ext>
            </a:extLst>
          </p:cNvPr>
          <p:cNvSpPr txBox="1"/>
          <p:nvPr/>
        </p:nvSpPr>
        <p:spPr>
          <a:xfrm>
            <a:off x="6714333" y="8612242"/>
            <a:ext cx="3890809" cy="461665"/>
          </a:xfrm>
          <a:prstGeom prst="rect">
            <a:avLst/>
          </a:prstGeom>
          <a:noFill/>
        </p:spPr>
        <p:txBody>
          <a:bodyPr wrap="none" rtlCol="0">
            <a:spAutoFit/>
          </a:bodyPr>
          <a:lstStyle/>
          <a:p>
            <a:r>
              <a:rPr lang="de-DE" sz="2400" dirty="0">
                <a:solidFill>
                  <a:schemeClr val="bg1"/>
                </a:solidFill>
                <a:latin typeface="Times New Roman" panose="02020603050405020304" pitchFamily="18" charset="0"/>
                <a:cs typeface="Times New Roman" panose="02020603050405020304" pitchFamily="18" charset="0"/>
              </a:rPr>
              <a:t>Speichern des Notfallkontakts</a:t>
            </a:r>
          </a:p>
        </p:txBody>
      </p:sp>
      <p:pic>
        <p:nvPicPr>
          <p:cNvPr id="2" name="Grafik 1">
            <a:extLst>
              <a:ext uri="{FF2B5EF4-FFF2-40B4-BE49-F238E27FC236}">
                <a16:creationId xmlns:a16="http://schemas.microsoft.com/office/drawing/2014/main" id="{D14F5A98-E6D7-78B7-EF0F-4D9962228226}"/>
              </a:ext>
            </a:extLst>
          </p:cNvPr>
          <p:cNvPicPr>
            <a:picLocks noChangeAspect="1"/>
          </p:cNvPicPr>
          <p:nvPr/>
        </p:nvPicPr>
        <p:blipFill>
          <a:blip r:embed="rId6"/>
          <a:stretch>
            <a:fillRect/>
          </a:stretch>
        </p:blipFill>
        <p:spPr>
          <a:xfrm>
            <a:off x="562470" y="2334768"/>
            <a:ext cx="4456101" cy="3944454"/>
          </a:xfrm>
          <a:prstGeom prst="rect">
            <a:avLst/>
          </a:prstGeom>
        </p:spPr>
      </p:pic>
      <p:pic>
        <p:nvPicPr>
          <p:cNvPr id="3" name="Grafik 2">
            <a:extLst>
              <a:ext uri="{FF2B5EF4-FFF2-40B4-BE49-F238E27FC236}">
                <a16:creationId xmlns:a16="http://schemas.microsoft.com/office/drawing/2014/main" id="{A0653A7B-EC17-230A-B354-D9BAF84555B0}"/>
              </a:ext>
            </a:extLst>
          </p:cNvPr>
          <p:cNvPicPr>
            <a:picLocks noChangeAspect="1"/>
          </p:cNvPicPr>
          <p:nvPr/>
        </p:nvPicPr>
        <p:blipFill>
          <a:blip r:embed="rId6"/>
          <a:stretch>
            <a:fillRect/>
          </a:stretch>
        </p:blipFill>
        <p:spPr>
          <a:xfrm>
            <a:off x="16813855" y="4294461"/>
            <a:ext cx="3094460" cy="3152938"/>
          </a:xfrm>
          <a:prstGeom prst="rect">
            <a:avLst/>
          </a:prstGeom>
        </p:spPr>
      </p:pic>
    </p:spTree>
    <p:extLst>
      <p:ext uri="{BB962C8B-B14F-4D97-AF65-F5344CB8AC3E}">
        <p14:creationId xmlns:p14="http://schemas.microsoft.com/office/powerpoint/2010/main" val="127261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5" y="0"/>
            <a:ext cx="18288000" cy="10287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0" y="965199"/>
            <a:ext cx="5283822" cy="835660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Screenshot, Text, Multimedia-Software, Software enthält.&#10;&#10;KI-generierte Inhalte können fehlerhaft sein.">
            <a:extLst>
              <a:ext uri="{FF2B5EF4-FFF2-40B4-BE49-F238E27FC236}">
                <a16:creationId xmlns:a16="http://schemas.microsoft.com/office/drawing/2014/main" id="{15B3AFF2-66F1-8E03-A542-263AA82186E9}"/>
              </a:ext>
            </a:extLst>
          </p:cNvPr>
          <p:cNvPicPr>
            <a:picLocks noChangeAspect="1"/>
          </p:cNvPicPr>
          <p:nvPr/>
        </p:nvPicPr>
        <p:blipFill>
          <a:blip r:embed="rId2"/>
          <a:srcRect b="8246"/>
          <a:stretch>
            <a:fillRect/>
          </a:stretch>
        </p:blipFill>
        <p:spPr>
          <a:xfrm>
            <a:off x="1794586" y="1447798"/>
            <a:ext cx="3625052" cy="7391402"/>
          </a:xfrm>
          <a:prstGeom prst="rect">
            <a:avLst/>
          </a:prstGeom>
        </p:spPr>
      </p:pic>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0323" y="965199"/>
            <a:ext cx="5283822" cy="835660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Screenshot, Multimedia-Software, Grafiksoftware enthält.&#10;&#10;KI-generierte Inhalte können fehlerhaft sein.">
            <a:extLst>
              <a:ext uri="{FF2B5EF4-FFF2-40B4-BE49-F238E27FC236}">
                <a16:creationId xmlns:a16="http://schemas.microsoft.com/office/drawing/2014/main" id="{6CF7DAA5-F711-340C-43F8-EF4911348C0C}"/>
              </a:ext>
            </a:extLst>
          </p:cNvPr>
          <p:cNvPicPr>
            <a:picLocks noChangeAspect="1"/>
          </p:cNvPicPr>
          <p:nvPr/>
        </p:nvPicPr>
        <p:blipFill>
          <a:blip r:embed="rId3"/>
          <a:stretch>
            <a:fillRect/>
          </a:stretch>
        </p:blipFill>
        <p:spPr>
          <a:xfrm>
            <a:off x="7468826" y="1447798"/>
            <a:ext cx="3326815" cy="7392924"/>
          </a:xfrm>
          <a:prstGeom prst="rect">
            <a:avLst/>
          </a:prstGeom>
        </p:spPr>
      </p:pic>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4270" y="965199"/>
            <a:ext cx="5283822" cy="835660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KI-generierte Inhalte können fehlerhaft sein.">
            <a:extLst>
              <a:ext uri="{FF2B5EF4-FFF2-40B4-BE49-F238E27FC236}">
                <a16:creationId xmlns:a16="http://schemas.microsoft.com/office/drawing/2014/main" id="{0C065AAE-5178-7C6E-5101-EA2357BF84BE}"/>
              </a:ext>
            </a:extLst>
          </p:cNvPr>
          <p:cNvPicPr>
            <a:picLocks noChangeAspect="1"/>
          </p:cNvPicPr>
          <p:nvPr/>
        </p:nvPicPr>
        <p:blipFill>
          <a:blip r:embed="rId4"/>
          <a:srcRect t="10825"/>
          <a:stretch>
            <a:fillRect/>
          </a:stretch>
        </p:blipFill>
        <p:spPr>
          <a:xfrm>
            <a:off x="13013116" y="2247900"/>
            <a:ext cx="3326130" cy="6591300"/>
          </a:xfrm>
          <a:prstGeom prst="rect">
            <a:avLst/>
          </a:prstGeom>
        </p:spPr>
      </p:pic>
      <p:pic>
        <p:nvPicPr>
          <p:cNvPr id="9" name="Grafik 8">
            <a:extLst>
              <a:ext uri="{FF2B5EF4-FFF2-40B4-BE49-F238E27FC236}">
                <a16:creationId xmlns:a16="http://schemas.microsoft.com/office/drawing/2014/main" id="{DFD33FE2-636E-098F-3485-BE52B75F9F13}"/>
              </a:ext>
            </a:extLst>
          </p:cNvPr>
          <p:cNvPicPr>
            <a:picLocks noChangeAspect="1"/>
          </p:cNvPicPr>
          <p:nvPr/>
        </p:nvPicPr>
        <p:blipFill>
          <a:blip r:embed="rId5"/>
          <a:stretch>
            <a:fillRect/>
          </a:stretch>
        </p:blipFill>
        <p:spPr>
          <a:xfrm>
            <a:off x="13013116" y="1526175"/>
            <a:ext cx="3338441" cy="721725"/>
          </a:xfrm>
          <a:prstGeom prst="rect">
            <a:avLst/>
          </a:prstGeom>
        </p:spPr>
      </p:pic>
    </p:spTree>
    <p:extLst>
      <p:ext uri="{BB962C8B-B14F-4D97-AF65-F5344CB8AC3E}">
        <p14:creationId xmlns:p14="http://schemas.microsoft.com/office/powerpoint/2010/main" val="254286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pic>
        <p:nvPicPr>
          <p:cNvPr id="3" name="Grafik 2" descr="Ein Bild, das Tanz, Turnen, Person, Kunst enthält.&#10;&#10;KI-generierte Inhalte können fehlerhaft sein.">
            <a:extLst>
              <a:ext uri="{FF2B5EF4-FFF2-40B4-BE49-F238E27FC236}">
                <a16:creationId xmlns:a16="http://schemas.microsoft.com/office/drawing/2014/main" id="{3896EC16-B433-08CD-214D-D514BBDBE479}"/>
              </a:ext>
            </a:extLst>
          </p:cNvPr>
          <p:cNvPicPr>
            <a:picLocks noChangeAspect="1"/>
          </p:cNvPicPr>
          <p:nvPr/>
        </p:nvPicPr>
        <p:blipFill>
          <a:blip r:embed="rId2">
            <a:extLst>
              <a:ext uri="{28A0092B-C50C-407E-A947-70E740481C1C}">
                <a14:useLocalDpi xmlns:a14="http://schemas.microsoft.com/office/drawing/2010/main" val="0"/>
              </a:ext>
            </a:extLst>
          </a:blip>
          <a:srcRect l="1" t="-476" r="51462" b="1"/>
          <a:stretch>
            <a:fillRect/>
          </a:stretch>
        </p:blipFill>
        <p:spPr>
          <a:xfrm>
            <a:off x="0" y="1263068"/>
            <a:ext cx="6429983" cy="10811441"/>
          </a:xfrm>
          <a:prstGeom prst="rect">
            <a:avLst/>
          </a:prstGeom>
        </p:spPr>
      </p:pic>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TextBox 5"/>
          <p:cNvSpPr txBox="1"/>
          <p:nvPr/>
        </p:nvSpPr>
        <p:spPr>
          <a:xfrm>
            <a:off x="470981" y="2030082"/>
            <a:ext cx="6420569" cy="2948308"/>
          </a:xfrm>
          <a:prstGeom prst="rect">
            <a:avLst/>
          </a:prstGeom>
        </p:spPr>
        <p:txBody>
          <a:bodyPr wrap="square" lIns="0" tIns="0" rIns="0" bIns="0" rtlCol="0" anchor="t">
            <a:spAutoFit/>
          </a:bodyPr>
          <a:lstStyle/>
          <a:p>
            <a:pPr algn="l">
              <a:lnSpc>
                <a:spcPts val="12239"/>
              </a:lnSpc>
            </a:pPr>
            <a:r>
              <a:rPr lang="en-US" sz="7000" dirty="0">
                <a:solidFill>
                  <a:srgbClr val="FFFFFF"/>
                </a:solidFill>
                <a:latin typeface="Times New Roman" panose="02020603050405020304" pitchFamily="18" charset="0"/>
                <a:ea typeface="Anton"/>
                <a:cs typeface="Times New Roman" panose="02020603050405020304" pitchFamily="18" charset="0"/>
                <a:sym typeface="Anton"/>
              </a:rPr>
              <a:t>Smartwatch (Fitbit, Garmin)</a:t>
            </a:r>
          </a:p>
        </p:txBody>
      </p:sp>
      <p:grpSp>
        <p:nvGrpSpPr>
          <p:cNvPr id="6" name="Group 6"/>
          <p:cNvGrpSpPr/>
          <p:nvPr/>
        </p:nvGrpSpPr>
        <p:grpSpPr>
          <a:xfrm>
            <a:off x="6526194" y="1435242"/>
            <a:ext cx="4085345" cy="713798"/>
            <a:chOff x="0" y="0"/>
            <a:chExt cx="1075976" cy="187996"/>
          </a:xfrm>
        </p:grpSpPr>
        <p:sp>
          <p:nvSpPr>
            <p:cNvPr id="7" name="Freeform 7"/>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8" name="TextBox 8"/>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38200" y="6196889"/>
            <a:ext cx="9817002" cy="1063263"/>
            <a:chOff x="-1448408" y="-185487"/>
            <a:chExt cx="2524384" cy="280036"/>
          </a:xfrm>
        </p:grpSpPr>
        <p:sp>
          <p:nvSpPr>
            <p:cNvPr id="10" name="Freeform 10"/>
            <p:cNvSpPr/>
            <p:nvPr/>
          </p:nvSpPr>
          <p:spPr>
            <a:xfrm>
              <a:off x="0" y="-185487"/>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de-DE"/>
            </a:p>
          </p:txBody>
        </p:sp>
        <p:sp>
          <p:nvSpPr>
            <p:cNvPr id="11" name="TextBox 11"/>
            <p:cNvSpPr txBox="1"/>
            <p:nvPr/>
          </p:nvSpPr>
          <p:spPr>
            <a:xfrm>
              <a:off x="-1448408" y="-131547"/>
              <a:ext cx="1075976" cy="226096"/>
            </a:xfrm>
            <a:prstGeom prst="rect">
              <a:avLst/>
            </a:prstGeom>
          </p:spPr>
          <p:txBody>
            <a:bodyPr lIns="50800" tIns="50800" rIns="50800" bIns="50800" rtlCol="0" anchor="ctr"/>
            <a:lstStyle/>
            <a:p>
              <a:pPr>
                <a:lnSpc>
                  <a:spcPts val="2659"/>
                </a:lnSpc>
                <a:spcBef>
                  <a:spcPct val="0"/>
                </a:spcBef>
              </a:pPr>
              <a:endParaRPr lang="de-DE" sz="2200" dirty="0">
                <a:solidFill>
                  <a:schemeClr val="bg1"/>
                </a:solidFill>
                <a:latin typeface="Times New Roman" panose="02020603050405020304" pitchFamily="18" charset="0"/>
                <a:cs typeface="Times New Roman" panose="02020603050405020304" pitchFamily="18" charset="0"/>
              </a:endParaRPr>
            </a:p>
            <a:p>
              <a:pPr marL="285750" indent="-285750">
                <a:lnSpc>
                  <a:spcPts val="2659"/>
                </a:lnSpc>
                <a:spcBef>
                  <a:spcPct val="0"/>
                </a:spcBef>
                <a:buFont typeface="Arial" panose="020B0604020202020204" pitchFamily="34" charset="0"/>
                <a:buChar char="•"/>
              </a:pPr>
              <a:endParaRPr dirty="0">
                <a:solidFill>
                  <a:schemeClr val="bg1"/>
                </a:solidFill>
              </a:endParaRPr>
            </a:p>
          </p:txBody>
        </p:sp>
      </p:grpSp>
      <p:sp>
        <p:nvSpPr>
          <p:cNvPr id="14" name="TextBox 14"/>
          <p:cNvSpPr txBox="1"/>
          <p:nvPr/>
        </p:nvSpPr>
        <p:spPr>
          <a:xfrm>
            <a:off x="6658607" y="2186074"/>
            <a:ext cx="5860377" cy="1667123"/>
          </a:xfrm>
          <a:prstGeom prst="rect">
            <a:avLst/>
          </a:prstGeom>
        </p:spPr>
        <p:txBody>
          <a:bodyPr wrap="square" lIns="0" tIns="0" rIns="0" bIns="0" rtlCol="0" anchor="t">
            <a:spAutoFit/>
          </a:bodyPr>
          <a:lstStyle/>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Blutdruck​</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Herzschlag​</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Temperatur​</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Aufzeichnen der Stimme​</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Schlaf</a:t>
            </a:r>
            <a:endParaRPr lang="en-US" sz="2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15" name="TextBox 15"/>
          <p:cNvSpPr txBox="1"/>
          <p:nvPr/>
        </p:nvSpPr>
        <p:spPr>
          <a:xfrm>
            <a:off x="6891550" y="1549343"/>
            <a:ext cx="3429000" cy="346249"/>
          </a:xfrm>
          <a:prstGeom prst="rect">
            <a:avLst/>
          </a:prstGeom>
        </p:spPr>
        <p:txBody>
          <a:bodyPr wrap="square" lIns="0" tIns="0" rIns="0" bIns="0" rtlCol="0" anchor="t">
            <a:spAutoFit/>
          </a:bodyPr>
          <a:lstStyle/>
          <a:p>
            <a:pPr algn="l">
              <a:lnSpc>
                <a:spcPts val="2718"/>
              </a:lnSpc>
            </a:pP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Messungen</a:t>
            </a:r>
            <a:endPar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endParaRPr>
          </a:p>
        </p:txBody>
      </p:sp>
      <p:sp>
        <p:nvSpPr>
          <p:cNvPr id="16" name="TextBox 16"/>
          <p:cNvSpPr txBox="1"/>
          <p:nvPr/>
        </p:nvSpPr>
        <p:spPr>
          <a:xfrm>
            <a:off x="6658607" y="5059151"/>
            <a:ext cx="5172941" cy="666849"/>
          </a:xfrm>
          <a:prstGeom prst="rect">
            <a:avLst/>
          </a:prstGeom>
        </p:spPr>
        <p:txBody>
          <a:bodyPr lIns="0" tIns="0" rIns="0" bIns="0" rtlCol="0" anchor="t">
            <a:spAutoFit/>
          </a:bodyPr>
          <a:lstStyle/>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Sport</a:t>
            </a:r>
          </a:p>
          <a:p>
            <a:pPr marL="342900" indent="-342900" algn="l">
              <a:lnSpc>
                <a:spcPts val="2603"/>
              </a:lnSpc>
              <a:spcBef>
                <a:spcPct val="0"/>
              </a:spcBef>
              <a:buFont typeface="Arial" panose="020B0604020202020204" pitchFamily="34" charset="0"/>
              <a:buChar char="•"/>
            </a:pPr>
            <a:r>
              <a:rPr lang="de-DE" sz="2200" dirty="0">
                <a:solidFill>
                  <a:srgbClr val="FFFFFF"/>
                </a:solidFill>
                <a:latin typeface="Times New Roman" panose="02020603050405020304" pitchFamily="18" charset="0"/>
                <a:ea typeface="Raleway"/>
                <a:cs typeface="Times New Roman" panose="02020603050405020304" pitchFamily="18" charset="0"/>
                <a:sym typeface="Raleway"/>
              </a:rPr>
              <a:t>Schlaf</a:t>
            </a:r>
          </a:p>
        </p:txBody>
      </p:sp>
      <p:sp>
        <p:nvSpPr>
          <p:cNvPr id="17" name="TextBox 17"/>
          <p:cNvSpPr txBox="1"/>
          <p:nvPr/>
        </p:nvSpPr>
        <p:spPr>
          <a:xfrm>
            <a:off x="6621736" y="5702741"/>
            <a:ext cx="5333999" cy="1038746"/>
          </a:xfrm>
          <a:prstGeom prst="rect">
            <a:avLst/>
          </a:prstGeom>
        </p:spPr>
        <p:txBody>
          <a:bodyPr wrap="square" lIns="0" tIns="0" rIns="0" bIns="0" rtlCol="0" anchor="t">
            <a:spAutoFit/>
          </a:bodyPr>
          <a:lstStyle/>
          <a:p>
            <a:pPr algn="l">
              <a:lnSpc>
                <a:spcPts val="2718"/>
              </a:lnSpc>
            </a:pP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a:t>
            </a:r>
          </a:p>
          <a:p>
            <a:pPr algn="l">
              <a:lnSpc>
                <a:spcPts val="2718"/>
              </a:lnSpc>
            </a:pPr>
            <a:endPar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endParaRPr>
          </a:p>
          <a:p>
            <a:pPr algn="l">
              <a:lnSpc>
                <a:spcPts val="2718"/>
              </a:lnSpc>
            </a:pP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Kommunikation</a:t>
            </a: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 </a:t>
            </a:r>
            <a:r>
              <a:rPr lang="en-US" sz="2449" dirty="0" err="1">
                <a:solidFill>
                  <a:srgbClr val="FFFFFF"/>
                </a:solidFill>
                <a:latin typeface="Times New Roman" panose="02020603050405020304" pitchFamily="18" charset="0"/>
                <a:ea typeface="Raleway Bold"/>
                <a:cs typeface="Times New Roman" panose="02020603050405020304" pitchFamily="18" charset="0"/>
                <a:sym typeface="Raleway Bold"/>
              </a:rPr>
              <a:t>mit</a:t>
            </a:r>
            <a:r>
              <a:rPr lang="en-US" sz="2449" dirty="0">
                <a:solidFill>
                  <a:srgbClr val="FFFFFF"/>
                </a:solidFill>
                <a:latin typeface="Times New Roman" panose="02020603050405020304" pitchFamily="18" charset="0"/>
                <a:ea typeface="Raleway Bold"/>
                <a:cs typeface="Times New Roman" panose="02020603050405020304" pitchFamily="18" charset="0"/>
                <a:sym typeface="Raleway Bold"/>
              </a:rPr>
              <a:t> Patient</a:t>
            </a:r>
          </a:p>
        </p:txBody>
      </p:sp>
      <p:pic>
        <p:nvPicPr>
          <p:cNvPr id="18" name="Grafik 17">
            <a:extLst>
              <a:ext uri="{FF2B5EF4-FFF2-40B4-BE49-F238E27FC236}">
                <a16:creationId xmlns:a16="http://schemas.microsoft.com/office/drawing/2014/main" id="{65BD1A9D-45B5-25EE-748B-B65A54283484}"/>
              </a:ext>
            </a:extLst>
          </p:cNvPr>
          <p:cNvPicPr>
            <a:picLocks noChangeAspect="1"/>
          </p:cNvPicPr>
          <p:nvPr/>
        </p:nvPicPr>
        <p:blipFill>
          <a:blip r:embed="rId5"/>
          <a:stretch>
            <a:fillRect/>
          </a:stretch>
        </p:blipFill>
        <p:spPr>
          <a:xfrm>
            <a:off x="6496313" y="4024305"/>
            <a:ext cx="4108829" cy="859611"/>
          </a:xfrm>
          <a:prstGeom prst="rect">
            <a:avLst/>
          </a:prstGeom>
        </p:spPr>
      </p:pic>
      <p:sp>
        <p:nvSpPr>
          <p:cNvPr id="21" name="Textfeld 20">
            <a:extLst>
              <a:ext uri="{FF2B5EF4-FFF2-40B4-BE49-F238E27FC236}">
                <a16:creationId xmlns:a16="http://schemas.microsoft.com/office/drawing/2014/main" id="{7752851D-0233-404E-D5C5-D5D63ED21411}"/>
              </a:ext>
            </a:extLst>
          </p:cNvPr>
          <p:cNvSpPr txBox="1"/>
          <p:nvPr/>
        </p:nvSpPr>
        <p:spPr>
          <a:xfrm>
            <a:off x="6518804" y="4266493"/>
            <a:ext cx="2672270" cy="477054"/>
          </a:xfrm>
          <a:prstGeom prst="rect">
            <a:avLst/>
          </a:prstGeom>
          <a:noFill/>
        </p:spPr>
        <p:txBody>
          <a:bodyPr wrap="none" rtlCol="0">
            <a:spAutoFit/>
          </a:bodyPr>
          <a:lstStyle/>
          <a:p>
            <a:r>
              <a:rPr lang="de-DE" sz="2500" dirty="0">
                <a:solidFill>
                  <a:schemeClr val="bg1"/>
                </a:solidFill>
                <a:latin typeface="Times New Roman" panose="02020603050405020304" pitchFamily="18" charset="0"/>
                <a:cs typeface="Times New Roman" panose="02020603050405020304" pitchFamily="18" charset="0"/>
              </a:rPr>
              <a:t>Verschiedene Modi</a:t>
            </a:r>
          </a:p>
        </p:txBody>
      </p:sp>
      <p:pic>
        <p:nvPicPr>
          <p:cNvPr id="22" name="Grafik 21">
            <a:extLst>
              <a:ext uri="{FF2B5EF4-FFF2-40B4-BE49-F238E27FC236}">
                <a16:creationId xmlns:a16="http://schemas.microsoft.com/office/drawing/2014/main" id="{0D105E77-C568-47DF-99C1-1520B9E8BB78}"/>
              </a:ext>
            </a:extLst>
          </p:cNvPr>
          <p:cNvPicPr>
            <a:picLocks noChangeAspect="1"/>
          </p:cNvPicPr>
          <p:nvPr/>
        </p:nvPicPr>
        <p:blipFill>
          <a:blip r:embed="rId6"/>
          <a:stretch>
            <a:fillRect/>
          </a:stretch>
        </p:blipFill>
        <p:spPr>
          <a:xfrm>
            <a:off x="6486111" y="8542169"/>
            <a:ext cx="4176571" cy="1414395"/>
          </a:xfrm>
          <a:prstGeom prst="rect">
            <a:avLst/>
          </a:prstGeom>
        </p:spPr>
      </p:pic>
      <p:sp>
        <p:nvSpPr>
          <p:cNvPr id="23" name="Textfeld 22">
            <a:extLst>
              <a:ext uri="{FF2B5EF4-FFF2-40B4-BE49-F238E27FC236}">
                <a16:creationId xmlns:a16="http://schemas.microsoft.com/office/drawing/2014/main" id="{5494437C-DBF7-4B91-B1D9-54B5A0B3329F}"/>
              </a:ext>
            </a:extLst>
          </p:cNvPr>
          <p:cNvSpPr txBox="1"/>
          <p:nvPr/>
        </p:nvSpPr>
        <p:spPr>
          <a:xfrm>
            <a:off x="6714333" y="8612242"/>
            <a:ext cx="1976823" cy="461665"/>
          </a:xfrm>
          <a:prstGeom prst="rect">
            <a:avLst/>
          </a:prstGeom>
          <a:noFill/>
        </p:spPr>
        <p:txBody>
          <a:bodyPr wrap="none" rtlCol="0">
            <a:spAutoFit/>
          </a:bodyPr>
          <a:lstStyle/>
          <a:p>
            <a:r>
              <a:rPr lang="de-DE" sz="2400" dirty="0">
                <a:solidFill>
                  <a:schemeClr val="bg1"/>
                </a:solidFill>
                <a:latin typeface="Times New Roman" panose="02020603050405020304" pitchFamily="18" charset="0"/>
                <a:cs typeface="Times New Roman" panose="02020603050405020304" pitchFamily="18" charset="0"/>
              </a:rPr>
              <a:t>Notfallkontakt</a:t>
            </a:r>
          </a:p>
        </p:txBody>
      </p:sp>
      <p:pic>
        <p:nvPicPr>
          <p:cNvPr id="25" name="Grafik 24">
            <a:extLst>
              <a:ext uri="{FF2B5EF4-FFF2-40B4-BE49-F238E27FC236}">
                <a16:creationId xmlns:a16="http://schemas.microsoft.com/office/drawing/2014/main" id="{927AE9EB-27AB-D284-21F6-9AFC47B6210E}"/>
              </a:ext>
            </a:extLst>
          </p:cNvPr>
          <p:cNvPicPr>
            <a:picLocks noChangeAspect="1"/>
          </p:cNvPicPr>
          <p:nvPr/>
        </p:nvPicPr>
        <p:blipFill>
          <a:blip r:embed="rId7"/>
          <a:stretch>
            <a:fillRect/>
          </a:stretch>
        </p:blipFill>
        <p:spPr>
          <a:xfrm>
            <a:off x="6520363" y="7481815"/>
            <a:ext cx="4184331" cy="713294"/>
          </a:xfrm>
          <a:prstGeom prst="rect">
            <a:avLst/>
          </a:prstGeom>
        </p:spPr>
      </p:pic>
      <p:sp>
        <p:nvSpPr>
          <p:cNvPr id="26" name="Textfeld 25">
            <a:extLst>
              <a:ext uri="{FF2B5EF4-FFF2-40B4-BE49-F238E27FC236}">
                <a16:creationId xmlns:a16="http://schemas.microsoft.com/office/drawing/2014/main" id="{217B3E2D-C2FC-D875-85B4-2DF48C0ABE21}"/>
              </a:ext>
            </a:extLst>
          </p:cNvPr>
          <p:cNvSpPr txBox="1"/>
          <p:nvPr/>
        </p:nvSpPr>
        <p:spPr>
          <a:xfrm>
            <a:off x="6496313" y="7620154"/>
            <a:ext cx="4297202" cy="461665"/>
          </a:xfrm>
          <a:prstGeom prst="rect">
            <a:avLst/>
          </a:prstGeom>
          <a:noFill/>
        </p:spPr>
        <p:txBody>
          <a:bodyPr wrap="none" rtlCol="0">
            <a:spAutoFit/>
          </a:bodyPr>
          <a:lstStyle/>
          <a:p>
            <a:r>
              <a:rPr lang="de-DE" sz="2400" dirty="0">
                <a:solidFill>
                  <a:schemeClr val="bg1"/>
                </a:solidFill>
              </a:rPr>
              <a:t>Bluetooth Verbindung mit Handy</a:t>
            </a:r>
          </a:p>
        </p:txBody>
      </p:sp>
      <p:pic>
        <p:nvPicPr>
          <p:cNvPr id="13" name="Grafik 12" descr="Ein Bild, das Tanz, Turnen, Person, Kunst enthält.&#10;&#10;KI-generierte Inhalte können fehlerhaft sein.">
            <a:extLst>
              <a:ext uri="{FF2B5EF4-FFF2-40B4-BE49-F238E27FC236}">
                <a16:creationId xmlns:a16="http://schemas.microsoft.com/office/drawing/2014/main" id="{3465E3B9-553E-8075-4FD4-C201B44ABC28}"/>
              </a:ext>
            </a:extLst>
          </p:cNvPr>
          <p:cNvPicPr>
            <a:picLocks noChangeAspect="1"/>
          </p:cNvPicPr>
          <p:nvPr/>
        </p:nvPicPr>
        <p:blipFill>
          <a:blip r:embed="rId2">
            <a:extLst>
              <a:ext uri="{28A0092B-C50C-407E-A947-70E740481C1C}">
                <a14:useLocalDpi xmlns:a14="http://schemas.microsoft.com/office/drawing/2010/main" val="0"/>
              </a:ext>
            </a:extLst>
          </a:blip>
          <a:srcRect l="48648" b="35926"/>
          <a:stretch>
            <a:fillRect/>
          </a:stretch>
        </p:blipFill>
        <p:spPr>
          <a:xfrm>
            <a:off x="10655202" y="-1109902"/>
            <a:ext cx="7644144" cy="9926198"/>
          </a:xfrm>
          <a:prstGeom prst="rect">
            <a:avLst/>
          </a:prstGeom>
        </p:spPr>
      </p:pic>
      <p:pic>
        <p:nvPicPr>
          <p:cNvPr id="19" name="Grafik 18">
            <a:extLst>
              <a:ext uri="{FF2B5EF4-FFF2-40B4-BE49-F238E27FC236}">
                <a16:creationId xmlns:a16="http://schemas.microsoft.com/office/drawing/2014/main" id="{89FD7313-2748-2DE0-CD43-B7EB591D1AE7}"/>
              </a:ext>
            </a:extLst>
          </p:cNvPr>
          <p:cNvPicPr>
            <a:picLocks noChangeAspect="1"/>
          </p:cNvPicPr>
          <p:nvPr/>
        </p:nvPicPr>
        <p:blipFill>
          <a:blip r:embed="rId8"/>
          <a:srcRect l="56456" t="12512"/>
          <a:stretch>
            <a:fillRect/>
          </a:stretch>
        </p:blipFill>
        <p:spPr>
          <a:xfrm>
            <a:off x="0" y="0"/>
            <a:ext cx="1667097" cy="3349552"/>
          </a:xfrm>
          <a:prstGeom prst="rect">
            <a:avLst/>
          </a:prstGeom>
        </p:spPr>
      </p:pic>
      <p:pic>
        <p:nvPicPr>
          <p:cNvPr id="20" name="Grafik 19">
            <a:extLst>
              <a:ext uri="{FF2B5EF4-FFF2-40B4-BE49-F238E27FC236}">
                <a16:creationId xmlns:a16="http://schemas.microsoft.com/office/drawing/2014/main" id="{C4625C85-E773-33F6-0431-EC2EEAD63782}"/>
              </a:ext>
            </a:extLst>
          </p:cNvPr>
          <p:cNvPicPr>
            <a:picLocks noChangeAspect="1"/>
          </p:cNvPicPr>
          <p:nvPr/>
        </p:nvPicPr>
        <p:blipFill>
          <a:blip r:embed="rId8"/>
          <a:srcRect t="-8044" r="40804" b="1"/>
          <a:stretch>
            <a:fillRect/>
          </a:stretch>
        </p:blipFill>
        <p:spPr>
          <a:xfrm rot="4388983">
            <a:off x="13170424" y="7619399"/>
            <a:ext cx="2266398" cy="41365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FF397A24751B24E98F146D0497D33E8" ma:contentTypeVersion="5" ma:contentTypeDescription="Ein neues Dokument erstellen." ma:contentTypeScope="" ma:versionID="08e796012e6bc0e77efadb8802a9ac20">
  <xsd:schema xmlns:xsd="http://www.w3.org/2001/XMLSchema" xmlns:xs="http://www.w3.org/2001/XMLSchema" xmlns:p="http://schemas.microsoft.com/office/2006/metadata/properties" xmlns:ns3="ed995929-75d9-45de-bdc3-0d62abeee51a" targetNamespace="http://schemas.microsoft.com/office/2006/metadata/properties" ma:root="true" ma:fieldsID="633398a84e18fa3710db5cd0ff89593e" ns3:_="">
    <xsd:import namespace="ed995929-75d9-45de-bdc3-0d62abeee51a"/>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95929-75d9-45de-bdc3-0d62abeee5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3181EE-B538-4A64-ADE9-697022ADE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95929-75d9-45de-bdc3-0d62abeee5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977E0-DA40-491C-B2B6-F612F8410B82}">
  <ds:schemaRefs>
    <ds:schemaRef ds:uri="http://schemas.microsoft.com/sharepoint/v3/contenttype/forms"/>
  </ds:schemaRefs>
</ds:datastoreItem>
</file>

<file path=customXml/itemProps3.xml><?xml version="1.0" encoding="utf-8"?>
<ds:datastoreItem xmlns:ds="http://schemas.openxmlformats.org/officeDocument/2006/customXml" ds:itemID="{D622B150-C320-4CB8-9D30-7BD03804306B}">
  <ds:schemaRefs>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infopath/2007/PartnerControls"/>
    <ds:schemaRef ds:uri="http://purl.org/dc/terms/"/>
    <ds:schemaRef ds:uri="ed995929-75d9-45de-bdc3-0d62abeee51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1468</Words>
  <Application>Microsoft Office PowerPoint</Application>
  <PresentationFormat>Benutzerdefiniert</PresentationFormat>
  <Paragraphs>205</Paragraphs>
  <Slides>28</Slides>
  <Notes>0</Notes>
  <HiddenSlides>9</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28</vt:i4>
      </vt:variant>
    </vt:vector>
  </HeadingPairs>
  <TitlesOfParts>
    <vt:vector size="35" baseType="lpstr">
      <vt:lpstr>Raleway Bold</vt:lpstr>
      <vt:lpstr>Anton</vt:lpstr>
      <vt:lpstr>Times New Roman</vt:lpstr>
      <vt:lpstr>Arial</vt:lpstr>
      <vt:lpstr>Raleway</vt:lpstr>
      <vt:lpstr>Calibri</vt:lpstr>
      <vt:lpstr>Office Theme</vt:lpstr>
      <vt:lpstr>PowerPoint-Präsentation</vt:lpstr>
      <vt:lpstr>PowerPoint-Präsentation</vt:lpstr>
      <vt:lpstr>Definition Panikattacke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Literatur</vt:lpstr>
      <vt:lpstr>Bildquellen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Gradient Modern Metaverse Futuristic Presentation</dc:title>
  <dc:creator>Syed Hashir</dc:creator>
  <cp:lastModifiedBy>Mohammad Ali Hashir Jaffri Syed</cp:lastModifiedBy>
  <cp:revision>18</cp:revision>
  <dcterms:created xsi:type="dcterms:W3CDTF">2006-08-16T00:00:00Z</dcterms:created>
  <dcterms:modified xsi:type="dcterms:W3CDTF">2025-07-09T11:22:36Z</dcterms:modified>
  <dc:identifier>DAGshmGi_5M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0x010100AFF397A24751B24E98F146D0497D33E8</vt:lpwstr>
  </property>
</Properties>
</file>